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5"/>
  </p:notesMasterIdLst>
  <p:sldIdLst>
    <p:sldId id="258" r:id="rId3"/>
    <p:sldId id="292" r:id="rId4"/>
    <p:sldId id="345" r:id="rId5"/>
    <p:sldId id="347" r:id="rId6"/>
    <p:sldId id="323" r:id="rId7"/>
    <p:sldId id="348" r:id="rId8"/>
    <p:sldId id="337" r:id="rId9"/>
    <p:sldId id="346" r:id="rId10"/>
    <p:sldId id="344" r:id="rId11"/>
    <p:sldId id="340" r:id="rId12"/>
    <p:sldId id="320" r:id="rId13"/>
    <p:sldId id="341" r:id="rId14"/>
    <p:sldId id="343" r:id="rId15"/>
    <p:sldId id="334" r:id="rId16"/>
    <p:sldId id="307" r:id="rId17"/>
    <p:sldId id="350" r:id="rId18"/>
    <p:sldId id="317" r:id="rId19"/>
    <p:sldId id="325" r:id="rId20"/>
    <p:sldId id="327" r:id="rId21"/>
    <p:sldId id="332" r:id="rId22"/>
    <p:sldId id="326" r:id="rId23"/>
    <p:sldId id="349" r:id="rId2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ll Cussen (OPR)" initials="NC(" lastIdx="2" clrIdx="0">
    <p:extLst>
      <p:ext uri="{19B8F6BF-5375-455C-9EA6-DF929625EA0E}">
        <p15:presenceInfo xmlns:p15="http://schemas.microsoft.com/office/powerpoint/2012/main" userId="Niall Cussen (OPR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86126" autoAdjust="0"/>
  </p:normalViewPr>
  <p:slideViewPr>
    <p:cSldViewPr snapToGrid="0">
      <p:cViewPr varScale="1">
        <p:scale>
          <a:sx n="59" d="100"/>
          <a:sy n="59" d="100"/>
        </p:scale>
        <p:origin x="88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6F810-EB90-462E-888C-45AB21CD26D8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689BF2-5077-4032-A7ED-985CA92DDBCB}">
      <dgm:prSet phldrT="[Text]"/>
      <dgm:spPr/>
      <dgm:t>
        <a:bodyPr/>
        <a:lstStyle/>
        <a:p>
          <a:r>
            <a:rPr lang="en-US" dirty="0" smtClean="0"/>
            <a:t>Marine</a:t>
          </a:r>
          <a:endParaRPr lang="en-US" dirty="0"/>
        </a:p>
      </dgm:t>
    </dgm:pt>
    <dgm:pt modelId="{71B08EA7-D061-49BF-99A2-605B2BC1F58B}" type="parTrans" cxnId="{C2A3D29D-EE1A-4BDC-A841-A1617F0925DF}">
      <dgm:prSet/>
      <dgm:spPr/>
      <dgm:t>
        <a:bodyPr/>
        <a:lstStyle/>
        <a:p>
          <a:endParaRPr lang="en-US"/>
        </a:p>
      </dgm:t>
    </dgm:pt>
    <dgm:pt modelId="{1300B42D-49DE-46BB-8AA3-0BE87443C3E9}" type="sibTrans" cxnId="{C2A3D29D-EE1A-4BDC-A841-A1617F0925DF}">
      <dgm:prSet/>
      <dgm:spPr/>
      <dgm:t>
        <a:bodyPr/>
        <a:lstStyle/>
        <a:p>
          <a:endParaRPr lang="en-US"/>
        </a:p>
      </dgm:t>
    </dgm:pt>
    <dgm:pt modelId="{B0B7594A-9829-4D0C-93AB-2D969AE6A75F}">
      <dgm:prSet phldrT="[Text]"/>
      <dgm:spPr/>
      <dgm:t>
        <a:bodyPr/>
        <a:lstStyle/>
        <a:p>
          <a:r>
            <a:rPr lang="en-US" dirty="0" smtClean="0"/>
            <a:t>Policy</a:t>
          </a:r>
          <a:endParaRPr lang="en-US" dirty="0"/>
        </a:p>
      </dgm:t>
    </dgm:pt>
    <dgm:pt modelId="{EA254A1F-11FC-409E-BFD2-6B9D7662235E}" type="parTrans" cxnId="{98CCD1D0-D6B4-41F9-8B10-E9CF59916057}">
      <dgm:prSet/>
      <dgm:spPr/>
      <dgm:t>
        <a:bodyPr/>
        <a:lstStyle/>
        <a:p>
          <a:endParaRPr lang="en-US"/>
        </a:p>
      </dgm:t>
    </dgm:pt>
    <dgm:pt modelId="{46630887-1100-4E8E-A686-4D59CCED3104}" type="sibTrans" cxnId="{98CCD1D0-D6B4-41F9-8B10-E9CF5991605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34D9A0F-D4AE-449C-A07F-416613C63AE8}">
      <dgm:prSet phldrT="[Text]"/>
      <dgm:spPr/>
      <dgm:t>
        <a:bodyPr/>
        <a:lstStyle/>
        <a:p>
          <a:r>
            <a:rPr lang="en-US" dirty="0" smtClean="0"/>
            <a:t>Habitats &amp; Biodiversity</a:t>
          </a:r>
          <a:endParaRPr lang="en-US" dirty="0"/>
        </a:p>
      </dgm:t>
    </dgm:pt>
    <dgm:pt modelId="{D64C7225-902D-4AC9-A924-3B880091372B}" type="parTrans" cxnId="{CC554ACE-633E-4D55-983D-21C668BC92F4}">
      <dgm:prSet/>
      <dgm:spPr/>
      <dgm:t>
        <a:bodyPr/>
        <a:lstStyle/>
        <a:p>
          <a:endParaRPr lang="en-US"/>
        </a:p>
      </dgm:t>
    </dgm:pt>
    <dgm:pt modelId="{EBB314F7-0BF1-4C33-8911-473C96D47A88}" type="sibTrans" cxnId="{CC554ACE-633E-4D55-983D-21C668BC92F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87B4CB7-D55B-4AC3-8889-156D798C7C1A}">
      <dgm:prSet/>
      <dgm:spPr/>
      <dgm:t>
        <a:bodyPr/>
        <a:lstStyle/>
        <a:p>
          <a:r>
            <a:rPr lang="en-US" dirty="0" smtClean="0"/>
            <a:t>Law</a:t>
          </a:r>
          <a:endParaRPr lang="en-US" dirty="0"/>
        </a:p>
      </dgm:t>
    </dgm:pt>
    <dgm:pt modelId="{047BEA28-DFDC-4ADD-89F4-0CE8E7E0EDF4}" type="parTrans" cxnId="{7AEABE29-DBEB-48E4-8EE7-A44AD134AE10}">
      <dgm:prSet/>
      <dgm:spPr/>
      <dgm:t>
        <a:bodyPr/>
        <a:lstStyle/>
        <a:p>
          <a:endParaRPr lang="en-US"/>
        </a:p>
      </dgm:t>
    </dgm:pt>
    <dgm:pt modelId="{F38E6DD6-5332-40FA-8976-A2E6B6F42301}" type="sibTrans" cxnId="{7AEABE29-DBEB-48E4-8EE7-A44AD134AE10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FA33337-96F3-4B93-8E08-13C9FDD52A75}" type="pres">
      <dgm:prSet presAssocID="{4E26F810-EB90-462E-888C-45AB21CD26D8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n-US"/>
        </a:p>
      </dgm:t>
    </dgm:pt>
    <dgm:pt modelId="{38973790-6A15-443D-8F25-7F4E206A9C16}" type="pres">
      <dgm:prSet presAssocID="{25689BF2-5077-4032-A7ED-985CA92DDBCB}" presName="parent_text_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9F3C2-7772-4CD3-8FA0-F0EC6F26C2FA}" type="pres">
      <dgm:prSet presAssocID="{25689BF2-5077-4032-A7ED-985CA92DDBCB}" presName="image_accent_1" presStyleCnt="0"/>
      <dgm:spPr/>
    </dgm:pt>
    <dgm:pt modelId="{C266733C-49BF-4F09-BD59-06F224084935}" type="pres">
      <dgm:prSet presAssocID="{25689BF2-5077-4032-A7ED-985CA92DDBCB}" presName="imageAccentRepeatNode" presStyleLbl="alignNode1" presStyleIdx="0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1EF8522-0C46-4026-A951-2086BC2E25F0}" type="pres">
      <dgm:prSet presAssocID="{25689BF2-5077-4032-A7ED-985CA92DDBCB}" presName="accent_1" presStyleLbl="alignNode1" presStyleIdx="1" presStyleCnt="8"/>
      <dgm:spPr/>
    </dgm:pt>
    <dgm:pt modelId="{B8C95454-6661-4D8B-8A6F-387CA3AEA0E0}" type="pres">
      <dgm:prSet presAssocID="{1300B42D-49DE-46BB-8AA3-0BE87443C3E9}" presName="image_1" presStyleCnt="0"/>
      <dgm:spPr/>
    </dgm:pt>
    <dgm:pt modelId="{423ACC2D-F2EC-472E-AD13-98535F3A73F4}" type="pres">
      <dgm:prSet presAssocID="{1300B42D-49DE-46BB-8AA3-0BE87443C3E9}" presName="imageRepeatNode" presStyleLbl="fgImgPlace1" presStyleIdx="0" presStyleCnt="4" custFlipVert="1" custFlipHor="1" custScaleX="77690" custScaleY="3221" custLinFactX="200000" custLinFactNeighborX="288484" custLinFactNeighborY="91175"/>
      <dgm:spPr/>
      <dgm:t>
        <a:bodyPr/>
        <a:lstStyle/>
        <a:p>
          <a:endParaRPr lang="en-US"/>
        </a:p>
      </dgm:t>
    </dgm:pt>
    <dgm:pt modelId="{57E3B005-DFCB-46E6-AA83-6216A0D7C9B5}" type="pres">
      <dgm:prSet presAssocID="{B0B7594A-9829-4D0C-93AB-2D969AE6A75F}" presName="parent_text_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35DF1-20B0-4528-8379-84FC6C71208D}" type="pres">
      <dgm:prSet presAssocID="{B0B7594A-9829-4D0C-93AB-2D969AE6A75F}" presName="image_accent_2" presStyleCnt="0"/>
      <dgm:spPr/>
    </dgm:pt>
    <dgm:pt modelId="{B7B08942-D1D8-4304-AE83-E4A776C4893F}" type="pres">
      <dgm:prSet presAssocID="{B0B7594A-9829-4D0C-93AB-2D969AE6A75F}" presName="imageAccentRepeatNode" presStyleLbl="alignNode1" presStyleIdx="2" presStyleCnt="8"/>
      <dgm:spPr/>
    </dgm:pt>
    <dgm:pt modelId="{5F269C02-36D9-411A-9457-9E77E5534D29}" type="pres">
      <dgm:prSet presAssocID="{46630887-1100-4E8E-A686-4D59CCED3104}" presName="image_2" presStyleCnt="0"/>
      <dgm:spPr/>
    </dgm:pt>
    <dgm:pt modelId="{267CE6CE-AC4F-4E34-B218-C38E04625DA1}" type="pres">
      <dgm:prSet presAssocID="{46630887-1100-4E8E-A686-4D59CCED3104}" presName="imageRepeatNode" presStyleLbl="fgImgPlace1" presStyleIdx="1" presStyleCnt="4"/>
      <dgm:spPr/>
      <dgm:t>
        <a:bodyPr/>
        <a:lstStyle/>
        <a:p>
          <a:endParaRPr lang="en-US"/>
        </a:p>
      </dgm:t>
    </dgm:pt>
    <dgm:pt modelId="{C6A87D30-977C-402E-857C-8DEE8E151B6B}" type="pres">
      <dgm:prSet presAssocID="{234D9A0F-D4AE-449C-A07F-416613C63AE8}" presName="image_accent_3" presStyleCnt="0"/>
      <dgm:spPr/>
    </dgm:pt>
    <dgm:pt modelId="{26BBA31A-E530-446B-85EC-38E28FC78FB5}" type="pres">
      <dgm:prSet presAssocID="{234D9A0F-D4AE-449C-A07F-416613C63AE8}" presName="imageAccentRepeatNode" presStyleLbl="alignNode1" presStyleIdx="3" presStyleCnt="8"/>
      <dgm:spPr/>
    </dgm:pt>
    <dgm:pt modelId="{F8975890-1886-4838-A9AE-42277A1A4BA6}" type="pres">
      <dgm:prSet presAssocID="{234D9A0F-D4AE-449C-A07F-416613C63AE8}" presName="parent_text_3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84506-E31D-414D-9843-6DCCAFBD328B}" type="pres">
      <dgm:prSet presAssocID="{234D9A0F-D4AE-449C-A07F-416613C63AE8}" presName="accent_2" presStyleLbl="alignNode1" presStyleIdx="4" presStyleCnt="8"/>
      <dgm:spPr/>
    </dgm:pt>
    <dgm:pt modelId="{4E57BB55-FC45-4758-8D6A-42EDF184DEEF}" type="pres">
      <dgm:prSet presAssocID="{234D9A0F-D4AE-449C-A07F-416613C63AE8}" presName="accent_3" presStyleLbl="alignNode1" presStyleIdx="5" presStyleCnt="8"/>
      <dgm:spPr/>
    </dgm:pt>
    <dgm:pt modelId="{0DD28019-340B-426E-B24F-F0B43D7F598E}" type="pres">
      <dgm:prSet presAssocID="{EBB314F7-0BF1-4C33-8911-473C96D47A88}" presName="image_3" presStyleCnt="0"/>
      <dgm:spPr/>
    </dgm:pt>
    <dgm:pt modelId="{6451EF82-D10F-4AE6-9051-26B243A123FC}" type="pres">
      <dgm:prSet presAssocID="{EBB314F7-0BF1-4C33-8911-473C96D47A88}" presName="imageRepeatNode" presStyleLbl="fgImgPlace1" presStyleIdx="2" presStyleCnt="4"/>
      <dgm:spPr/>
      <dgm:t>
        <a:bodyPr/>
        <a:lstStyle/>
        <a:p>
          <a:endParaRPr lang="en-US"/>
        </a:p>
      </dgm:t>
    </dgm:pt>
    <dgm:pt modelId="{EC4F001A-FD68-4C68-8537-E7481329C8A8}" type="pres">
      <dgm:prSet presAssocID="{787B4CB7-D55B-4AC3-8889-156D798C7C1A}" presName="image_accent_4" presStyleCnt="0"/>
      <dgm:spPr/>
    </dgm:pt>
    <dgm:pt modelId="{CC0AFBEB-36EA-451B-8EC6-359258A23A92}" type="pres">
      <dgm:prSet presAssocID="{787B4CB7-D55B-4AC3-8889-156D798C7C1A}" presName="imageAccentRepeatNode" presStyleLbl="alignNode1" presStyleIdx="6" presStyleCnt="8"/>
      <dgm:spPr/>
    </dgm:pt>
    <dgm:pt modelId="{A996B0E8-074F-45F9-9EF3-CB75D0B79AE9}" type="pres">
      <dgm:prSet presAssocID="{787B4CB7-D55B-4AC3-8889-156D798C7C1A}" presName="parent_text_4" presStyleLbl="revTx" presStyleIdx="3" presStyleCnt="4" custLinFactNeighborX="65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0DAE2-8E30-4202-8A19-B6F697B9986E}" type="pres">
      <dgm:prSet presAssocID="{787B4CB7-D55B-4AC3-8889-156D798C7C1A}" presName="accent_4" presStyleLbl="alignNode1" presStyleIdx="7" presStyleCnt="8"/>
      <dgm:spPr/>
    </dgm:pt>
    <dgm:pt modelId="{8A11B0D0-3404-4C6A-8536-2B98DFA48677}" type="pres">
      <dgm:prSet presAssocID="{F38E6DD6-5332-40FA-8976-A2E6B6F42301}" presName="image_4" presStyleCnt="0"/>
      <dgm:spPr/>
    </dgm:pt>
    <dgm:pt modelId="{D929B59E-6423-421E-BA3C-8E9CCDE6A50C}" type="pres">
      <dgm:prSet presAssocID="{F38E6DD6-5332-40FA-8976-A2E6B6F42301}" presName="imageRepeatNode" presStyleLbl="fgImgPlace1" presStyleIdx="3" presStyleCnt="4" custScaleX="145270" custScaleY="156457"/>
      <dgm:spPr/>
      <dgm:t>
        <a:bodyPr/>
        <a:lstStyle/>
        <a:p>
          <a:endParaRPr lang="en-US"/>
        </a:p>
      </dgm:t>
    </dgm:pt>
  </dgm:ptLst>
  <dgm:cxnLst>
    <dgm:cxn modelId="{1CB5F62A-D329-4E33-966D-04E8153391A1}" type="presOf" srcId="{25689BF2-5077-4032-A7ED-985CA92DDBCB}" destId="{38973790-6A15-443D-8F25-7F4E206A9C16}" srcOrd="0" destOrd="0" presId="urn:microsoft.com/office/officeart/2008/layout/BubblePictureList"/>
    <dgm:cxn modelId="{7AEABE29-DBEB-48E4-8EE7-A44AD134AE10}" srcId="{4E26F810-EB90-462E-888C-45AB21CD26D8}" destId="{787B4CB7-D55B-4AC3-8889-156D798C7C1A}" srcOrd="3" destOrd="0" parTransId="{047BEA28-DFDC-4ADD-89F4-0CE8E7E0EDF4}" sibTransId="{F38E6DD6-5332-40FA-8976-A2E6B6F42301}"/>
    <dgm:cxn modelId="{79100ACA-F77E-4A8F-9591-AA07F60ED18F}" type="presOf" srcId="{46630887-1100-4E8E-A686-4D59CCED3104}" destId="{267CE6CE-AC4F-4E34-B218-C38E04625DA1}" srcOrd="0" destOrd="0" presId="urn:microsoft.com/office/officeart/2008/layout/BubblePictureList"/>
    <dgm:cxn modelId="{9BD45692-DB7D-41C5-9211-ECACBBA0363A}" type="presOf" srcId="{4E26F810-EB90-462E-888C-45AB21CD26D8}" destId="{CFA33337-96F3-4B93-8E08-13C9FDD52A75}" srcOrd="0" destOrd="0" presId="urn:microsoft.com/office/officeart/2008/layout/BubblePictureList"/>
    <dgm:cxn modelId="{CC554ACE-633E-4D55-983D-21C668BC92F4}" srcId="{4E26F810-EB90-462E-888C-45AB21CD26D8}" destId="{234D9A0F-D4AE-449C-A07F-416613C63AE8}" srcOrd="2" destOrd="0" parTransId="{D64C7225-902D-4AC9-A924-3B880091372B}" sibTransId="{EBB314F7-0BF1-4C33-8911-473C96D47A88}"/>
    <dgm:cxn modelId="{0648D4F0-9560-41EA-A137-52E5773C3537}" type="presOf" srcId="{787B4CB7-D55B-4AC3-8889-156D798C7C1A}" destId="{A996B0E8-074F-45F9-9EF3-CB75D0B79AE9}" srcOrd="0" destOrd="0" presId="urn:microsoft.com/office/officeart/2008/layout/BubblePictureList"/>
    <dgm:cxn modelId="{54BE66DB-8909-4833-AC68-5741256A5D27}" type="presOf" srcId="{F38E6DD6-5332-40FA-8976-A2E6B6F42301}" destId="{D929B59E-6423-421E-BA3C-8E9CCDE6A50C}" srcOrd="0" destOrd="0" presId="urn:microsoft.com/office/officeart/2008/layout/BubblePictureList"/>
    <dgm:cxn modelId="{88C54877-F25A-4CB6-8861-6AFBE642F3FE}" type="presOf" srcId="{234D9A0F-D4AE-449C-A07F-416613C63AE8}" destId="{F8975890-1886-4838-A9AE-42277A1A4BA6}" srcOrd="0" destOrd="0" presId="urn:microsoft.com/office/officeart/2008/layout/BubblePictureList"/>
    <dgm:cxn modelId="{E68092E2-2EBE-44F1-B569-07001946707A}" type="presOf" srcId="{B0B7594A-9829-4D0C-93AB-2D969AE6A75F}" destId="{57E3B005-DFCB-46E6-AA83-6216A0D7C9B5}" srcOrd="0" destOrd="0" presId="urn:microsoft.com/office/officeart/2008/layout/BubblePictureList"/>
    <dgm:cxn modelId="{6D4C4833-6530-42E2-9400-33ABA1A5E8FF}" type="presOf" srcId="{EBB314F7-0BF1-4C33-8911-473C96D47A88}" destId="{6451EF82-D10F-4AE6-9051-26B243A123FC}" srcOrd="0" destOrd="0" presId="urn:microsoft.com/office/officeart/2008/layout/BubblePictureList"/>
    <dgm:cxn modelId="{F5718E64-2F44-474F-9D2C-DACD4FDC237C}" type="presOf" srcId="{1300B42D-49DE-46BB-8AA3-0BE87443C3E9}" destId="{423ACC2D-F2EC-472E-AD13-98535F3A73F4}" srcOrd="0" destOrd="0" presId="urn:microsoft.com/office/officeart/2008/layout/BubblePictureList"/>
    <dgm:cxn modelId="{98CCD1D0-D6B4-41F9-8B10-E9CF59916057}" srcId="{4E26F810-EB90-462E-888C-45AB21CD26D8}" destId="{B0B7594A-9829-4D0C-93AB-2D969AE6A75F}" srcOrd="1" destOrd="0" parTransId="{EA254A1F-11FC-409E-BFD2-6B9D7662235E}" sibTransId="{46630887-1100-4E8E-A686-4D59CCED3104}"/>
    <dgm:cxn modelId="{C2A3D29D-EE1A-4BDC-A841-A1617F0925DF}" srcId="{4E26F810-EB90-462E-888C-45AB21CD26D8}" destId="{25689BF2-5077-4032-A7ED-985CA92DDBCB}" srcOrd="0" destOrd="0" parTransId="{71B08EA7-D061-49BF-99A2-605B2BC1F58B}" sibTransId="{1300B42D-49DE-46BB-8AA3-0BE87443C3E9}"/>
    <dgm:cxn modelId="{4390701C-1EB5-45AA-B47F-F7641F1D1156}" type="presParOf" srcId="{CFA33337-96F3-4B93-8E08-13C9FDD52A75}" destId="{38973790-6A15-443D-8F25-7F4E206A9C16}" srcOrd="0" destOrd="0" presId="urn:microsoft.com/office/officeart/2008/layout/BubblePictureList"/>
    <dgm:cxn modelId="{6D9C3006-56AD-4A65-A2F7-7094B33FC4EC}" type="presParOf" srcId="{CFA33337-96F3-4B93-8E08-13C9FDD52A75}" destId="{40A9F3C2-7772-4CD3-8FA0-F0EC6F26C2FA}" srcOrd="1" destOrd="0" presId="urn:microsoft.com/office/officeart/2008/layout/BubblePictureList"/>
    <dgm:cxn modelId="{1C788A70-443D-42F6-9762-70630DFF9BAA}" type="presParOf" srcId="{40A9F3C2-7772-4CD3-8FA0-F0EC6F26C2FA}" destId="{C266733C-49BF-4F09-BD59-06F224084935}" srcOrd="0" destOrd="0" presId="urn:microsoft.com/office/officeart/2008/layout/BubblePictureList"/>
    <dgm:cxn modelId="{A8F9616E-FED1-4ABA-BD4B-517AB9C04D7F}" type="presParOf" srcId="{CFA33337-96F3-4B93-8E08-13C9FDD52A75}" destId="{C1EF8522-0C46-4026-A951-2086BC2E25F0}" srcOrd="2" destOrd="0" presId="urn:microsoft.com/office/officeart/2008/layout/BubblePictureList"/>
    <dgm:cxn modelId="{5F21BCA9-AE63-4A70-9B8C-A0F768DFBBDF}" type="presParOf" srcId="{CFA33337-96F3-4B93-8E08-13C9FDD52A75}" destId="{B8C95454-6661-4D8B-8A6F-387CA3AEA0E0}" srcOrd="3" destOrd="0" presId="urn:microsoft.com/office/officeart/2008/layout/BubblePictureList"/>
    <dgm:cxn modelId="{71D3CC30-AB0D-4B41-A355-8A5B804F1DFA}" type="presParOf" srcId="{B8C95454-6661-4D8B-8A6F-387CA3AEA0E0}" destId="{423ACC2D-F2EC-472E-AD13-98535F3A73F4}" srcOrd="0" destOrd="0" presId="urn:microsoft.com/office/officeart/2008/layout/BubblePictureList"/>
    <dgm:cxn modelId="{81FD51FE-AF32-459D-8C90-FB0BE72863D6}" type="presParOf" srcId="{CFA33337-96F3-4B93-8E08-13C9FDD52A75}" destId="{57E3B005-DFCB-46E6-AA83-6216A0D7C9B5}" srcOrd="4" destOrd="0" presId="urn:microsoft.com/office/officeart/2008/layout/BubblePictureList"/>
    <dgm:cxn modelId="{246C26A4-B8BC-4EB7-B1B4-CE3E6D59EF88}" type="presParOf" srcId="{CFA33337-96F3-4B93-8E08-13C9FDD52A75}" destId="{4E335DF1-20B0-4528-8379-84FC6C71208D}" srcOrd="5" destOrd="0" presId="urn:microsoft.com/office/officeart/2008/layout/BubblePictureList"/>
    <dgm:cxn modelId="{AE224859-8187-4EDD-8C02-6A141B87C3B9}" type="presParOf" srcId="{4E335DF1-20B0-4528-8379-84FC6C71208D}" destId="{B7B08942-D1D8-4304-AE83-E4A776C4893F}" srcOrd="0" destOrd="0" presId="urn:microsoft.com/office/officeart/2008/layout/BubblePictureList"/>
    <dgm:cxn modelId="{419E9F2F-8157-4A8B-AA98-319A508DF9DC}" type="presParOf" srcId="{CFA33337-96F3-4B93-8E08-13C9FDD52A75}" destId="{5F269C02-36D9-411A-9457-9E77E5534D29}" srcOrd="6" destOrd="0" presId="urn:microsoft.com/office/officeart/2008/layout/BubblePictureList"/>
    <dgm:cxn modelId="{8BF9D8B3-2BD0-438B-AAB5-985DB35D7F50}" type="presParOf" srcId="{5F269C02-36D9-411A-9457-9E77E5534D29}" destId="{267CE6CE-AC4F-4E34-B218-C38E04625DA1}" srcOrd="0" destOrd="0" presId="urn:microsoft.com/office/officeart/2008/layout/BubblePictureList"/>
    <dgm:cxn modelId="{E3180EB5-52E5-4424-808E-44DBDA0D5642}" type="presParOf" srcId="{CFA33337-96F3-4B93-8E08-13C9FDD52A75}" destId="{C6A87D30-977C-402E-857C-8DEE8E151B6B}" srcOrd="7" destOrd="0" presId="urn:microsoft.com/office/officeart/2008/layout/BubblePictureList"/>
    <dgm:cxn modelId="{58B61E91-BC97-4B6B-846A-89CF89382A22}" type="presParOf" srcId="{C6A87D30-977C-402E-857C-8DEE8E151B6B}" destId="{26BBA31A-E530-446B-85EC-38E28FC78FB5}" srcOrd="0" destOrd="0" presId="urn:microsoft.com/office/officeart/2008/layout/BubblePictureList"/>
    <dgm:cxn modelId="{FF35BA1F-9115-442B-9EC4-491C857B2730}" type="presParOf" srcId="{CFA33337-96F3-4B93-8E08-13C9FDD52A75}" destId="{F8975890-1886-4838-A9AE-42277A1A4BA6}" srcOrd="8" destOrd="0" presId="urn:microsoft.com/office/officeart/2008/layout/BubblePictureList"/>
    <dgm:cxn modelId="{4AB3047B-9244-4028-BA65-618F89D2E397}" type="presParOf" srcId="{CFA33337-96F3-4B93-8E08-13C9FDD52A75}" destId="{F5384506-E31D-414D-9843-6DCCAFBD328B}" srcOrd="9" destOrd="0" presId="urn:microsoft.com/office/officeart/2008/layout/BubblePictureList"/>
    <dgm:cxn modelId="{8487BAFE-B07E-49D6-B8D5-1BCCBFC853A9}" type="presParOf" srcId="{CFA33337-96F3-4B93-8E08-13C9FDD52A75}" destId="{4E57BB55-FC45-4758-8D6A-42EDF184DEEF}" srcOrd="10" destOrd="0" presId="urn:microsoft.com/office/officeart/2008/layout/BubblePictureList"/>
    <dgm:cxn modelId="{0D0B2244-DB4B-40A0-B81C-4B9AB12E4DD2}" type="presParOf" srcId="{CFA33337-96F3-4B93-8E08-13C9FDD52A75}" destId="{0DD28019-340B-426E-B24F-F0B43D7F598E}" srcOrd="11" destOrd="0" presId="urn:microsoft.com/office/officeart/2008/layout/BubblePictureList"/>
    <dgm:cxn modelId="{A9308587-7BB9-424B-9118-B94A2597242E}" type="presParOf" srcId="{0DD28019-340B-426E-B24F-F0B43D7F598E}" destId="{6451EF82-D10F-4AE6-9051-26B243A123FC}" srcOrd="0" destOrd="0" presId="urn:microsoft.com/office/officeart/2008/layout/BubblePictureList"/>
    <dgm:cxn modelId="{C08DE990-1436-4A68-8663-63BDC408454B}" type="presParOf" srcId="{CFA33337-96F3-4B93-8E08-13C9FDD52A75}" destId="{EC4F001A-FD68-4C68-8537-E7481329C8A8}" srcOrd="12" destOrd="0" presId="urn:microsoft.com/office/officeart/2008/layout/BubblePictureList"/>
    <dgm:cxn modelId="{79F2DC84-50C3-47AB-83CD-41138ADDAE2F}" type="presParOf" srcId="{EC4F001A-FD68-4C68-8537-E7481329C8A8}" destId="{CC0AFBEB-36EA-451B-8EC6-359258A23A92}" srcOrd="0" destOrd="0" presId="urn:microsoft.com/office/officeart/2008/layout/BubblePictureList"/>
    <dgm:cxn modelId="{0CA726FC-D999-4769-9FD3-F633137058ED}" type="presParOf" srcId="{CFA33337-96F3-4B93-8E08-13C9FDD52A75}" destId="{A996B0E8-074F-45F9-9EF3-CB75D0B79AE9}" srcOrd="13" destOrd="0" presId="urn:microsoft.com/office/officeart/2008/layout/BubblePictureList"/>
    <dgm:cxn modelId="{E8FB390C-4970-4873-B3AC-5F8BC9CCDABA}" type="presParOf" srcId="{CFA33337-96F3-4B93-8E08-13C9FDD52A75}" destId="{C4F0DAE2-8E30-4202-8A19-B6F697B9986E}" srcOrd="14" destOrd="0" presId="urn:microsoft.com/office/officeart/2008/layout/BubblePictureList"/>
    <dgm:cxn modelId="{6640AAF6-2750-498C-95EA-7BF8EB394E8A}" type="presParOf" srcId="{CFA33337-96F3-4B93-8E08-13C9FDD52A75}" destId="{8A11B0D0-3404-4C6A-8536-2B98DFA48677}" srcOrd="15" destOrd="0" presId="urn:microsoft.com/office/officeart/2008/layout/BubblePictureList"/>
    <dgm:cxn modelId="{C4DE1F58-A910-444C-BE09-98BC0A4F7A00}" type="presParOf" srcId="{8A11B0D0-3404-4C6A-8536-2B98DFA48677}" destId="{D929B59E-6423-421E-BA3C-8E9CCDE6A50C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313B1A-EBC6-4515-83F7-296E517D7C8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1BBC6684-3766-44AE-97B4-63F1415FA719}">
      <dgm:prSet phldrT="[Text]"/>
      <dgm:spPr/>
      <dgm:t>
        <a:bodyPr/>
        <a:lstStyle/>
        <a:p>
          <a:r>
            <a:rPr lang="en-US" dirty="0" smtClean="0"/>
            <a:t>Planning application</a:t>
          </a:r>
          <a:endParaRPr lang="en-US" dirty="0"/>
        </a:p>
      </dgm:t>
    </dgm:pt>
    <dgm:pt modelId="{34F83A11-E648-499B-92B6-75795AFF6912}" type="parTrans" cxnId="{725886F5-808C-4290-98A0-5E4302E7D282}">
      <dgm:prSet/>
      <dgm:spPr/>
      <dgm:t>
        <a:bodyPr/>
        <a:lstStyle/>
        <a:p>
          <a:endParaRPr lang="en-US"/>
        </a:p>
      </dgm:t>
    </dgm:pt>
    <dgm:pt modelId="{9B17B029-A96D-4EF1-A466-4F08CCB5F1D4}" type="sibTrans" cxnId="{725886F5-808C-4290-98A0-5E4302E7D282}">
      <dgm:prSet/>
      <dgm:spPr/>
      <dgm:t>
        <a:bodyPr/>
        <a:lstStyle/>
        <a:p>
          <a:endParaRPr lang="en-US"/>
        </a:p>
      </dgm:t>
    </dgm:pt>
    <dgm:pt modelId="{73802474-730A-4F6B-AACD-74E604E44B81}">
      <dgm:prSet phldrT="[Text]"/>
      <dgm:spPr/>
      <dgm:t>
        <a:bodyPr/>
        <a:lstStyle/>
        <a:p>
          <a:r>
            <a:rPr lang="en-US" dirty="0" smtClean="0"/>
            <a:t>Planning application</a:t>
          </a:r>
          <a:endParaRPr lang="en-US" dirty="0"/>
        </a:p>
      </dgm:t>
    </dgm:pt>
    <dgm:pt modelId="{FB64E75C-7988-4640-AA06-01A017CE3A59}" type="parTrans" cxnId="{4B5E7030-1705-4E79-AC09-497F0F1E606D}">
      <dgm:prSet/>
      <dgm:spPr/>
      <dgm:t>
        <a:bodyPr/>
        <a:lstStyle/>
        <a:p>
          <a:endParaRPr lang="en-US"/>
        </a:p>
      </dgm:t>
    </dgm:pt>
    <dgm:pt modelId="{25FAC3D6-D37A-4468-8462-AFE4B3BECAA0}" type="sibTrans" cxnId="{4B5E7030-1705-4E79-AC09-497F0F1E606D}">
      <dgm:prSet/>
      <dgm:spPr/>
      <dgm:t>
        <a:bodyPr/>
        <a:lstStyle/>
        <a:p>
          <a:endParaRPr lang="en-US"/>
        </a:p>
      </dgm:t>
    </dgm:pt>
    <dgm:pt modelId="{D1A18636-0F6A-45B4-9813-CF30B7FDE080}">
      <dgm:prSet phldrT="[Text]"/>
      <dgm:spPr/>
      <dgm:t>
        <a:bodyPr/>
        <a:lstStyle/>
        <a:p>
          <a:r>
            <a:rPr lang="en-US" dirty="0" smtClean="0"/>
            <a:t>Legal Challenges conclude</a:t>
          </a:r>
          <a:endParaRPr lang="en-US" dirty="0"/>
        </a:p>
      </dgm:t>
    </dgm:pt>
    <dgm:pt modelId="{CAC4751E-25D8-4EAE-B980-4BCDCF305F54}" type="parTrans" cxnId="{E56445BA-42EE-4001-9ECA-A4F1E2EB17CE}">
      <dgm:prSet/>
      <dgm:spPr/>
      <dgm:t>
        <a:bodyPr/>
        <a:lstStyle/>
        <a:p>
          <a:endParaRPr lang="en-US"/>
        </a:p>
      </dgm:t>
    </dgm:pt>
    <dgm:pt modelId="{40BAE8D8-E860-4774-A19D-0CDBF66E36B4}" type="sibTrans" cxnId="{E56445BA-42EE-4001-9ECA-A4F1E2EB17CE}">
      <dgm:prSet/>
      <dgm:spPr/>
      <dgm:t>
        <a:bodyPr/>
        <a:lstStyle/>
        <a:p>
          <a:endParaRPr lang="en-US"/>
        </a:p>
      </dgm:t>
    </dgm:pt>
    <dgm:pt modelId="{680F12ED-8958-4498-848F-E81DB3CBE60C}">
      <dgm:prSet/>
      <dgm:spPr/>
      <dgm:t>
        <a:bodyPr/>
        <a:lstStyle/>
        <a:p>
          <a:r>
            <a:rPr lang="en-US" dirty="0" smtClean="0"/>
            <a:t>Planning permission expires</a:t>
          </a:r>
          <a:endParaRPr lang="en-US" dirty="0"/>
        </a:p>
      </dgm:t>
    </dgm:pt>
    <dgm:pt modelId="{AB4A9E96-FD25-4025-94D1-924E04C9AAD8}" type="parTrans" cxnId="{08EA734B-2AB1-45A8-8ADD-3337FF6EC00E}">
      <dgm:prSet/>
      <dgm:spPr/>
      <dgm:t>
        <a:bodyPr/>
        <a:lstStyle/>
        <a:p>
          <a:endParaRPr lang="en-US"/>
        </a:p>
      </dgm:t>
    </dgm:pt>
    <dgm:pt modelId="{D6203E5F-48C9-4A3A-BD3F-CC1F500F7061}" type="sibTrans" cxnId="{08EA734B-2AB1-45A8-8ADD-3337FF6EC00E}">
      <dgm:prSet/>
      <dgm:spPr/>
      <dgm:t>
        <a:bodyPr/>
        <a:lstStyle/>
        <a:p>
          <a:endParaRPr lang="en-US"/>
        </a:p>
      </dgm:t>
    </dgm:pt>
    <dgm:pt modelId="{35A96C45-7FEF-44A4-9BF4-815C418D70AB}">
      <dgm:prSet phldrT="[Text]"/>
      <dgm:spPr/>
      <dgm:t>
        <a:bodyPr/>
        <a:lstStyle/>
        <a:p>
          <a:endParaRPr lang="en-US" dirty="0"/>
        </a:p>
      </dgm:t>
    </dgm:pt>
    <dgm:pt modelId="{7EED0856-E44A-4B78-9F7F-C02CFFC66C12}" type="parTrans" cxnId="{E8EA6A94-D35E-4C6F-A2A3-48351761AF88}">
      <dgm:prSet/>
      <dgm:spPr/>
      <dgm:t>
        <a:bodyPr/>
        <a:lstStyle/>
        <a:p>
          <a:endParaRPr lang="en-US"/>
        </a:p>
      </dgm:t>
    </dgm:pt>
    <dgm:pt modelId="{D0C50915-28A2-4897-AF49-10E1D8922236}" type="sibTrans" cxnId="{E8EA6A94-D35E-4C6F-A2A3-48351761AF88}">
      <dgm:prSet/>
      <dgm:spPr/>
      <dgm:t>
        <a:bodyPr/>
        <a:lstStyle/>
        <a:p>
          <a:endParaRPr lang="en-US"/>
        </a:p>
      </dgm:t>
    </dgm:pt>
    <dgm:pt modelId="{BC3E1C61-8958-4D82-98AC-09CB2176E523}" type="pres">
      <dgm:prSet presAssocID="{61313B1A-EBC6-4515-83F7-296E517D7C8B}" presName="Name0" presStyleCnt="0">
        <dgm:presLayoutVars>
          <dgm:dir/>
          <dgm:resizeHandles val="exact"/>
        </dgm:presLayoutVars>
      </dgm:prSet>
      <dgm:spPr/>
    </dgm:pt>
    <dgm:pt modelId="{85172A77-29FF-4488-A95E-4A6929A77278}" type="pres">
      <dgm:prSet presAssocID="{61313B1A-EBC6-4515-83F7-296E517D7C8B}" presName="arrow" presStyleLbl="bgShp" presStyleIdx="0" presStyleCnt="1"/>
      <dgm:spPr/>
    </dgm:pt>
    <dgm:pt modelId="{FBE14BCF-3560-4EC5-B33A-87202F090F0E}" type="pres">
      <dgm:prSet presAssocID="{61313B1A-EBC6-4515-83F7-296E517D7C8B}" presName="points" presStyleCnt="0"/>
      <dgm:spPr/>
    </dgm:pt>
    <dgm:pt modelId="{E999A36C-7C7F-4583-BAB2-3FDFBE607575}" type="pres">
      <dgm:prSet presAssocID="{1BBC6684-3766-44AE-97B4-63F1415FA719}" presName="compositeA" presStyleCnt="0"/>
      <dgm:spPr/>
    </dgm:pt>
    <dgm:pt modelId="{B6505BAE-7DB8-4D1A-B811-4725CFCDFD36}" type="pres">
      <dgm:prSet presAssocID="{1BBC6684-3766-44AE-97B4-63F1415FA719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753EE-05CF-4245-829E-185FF3911DEF}" type="pres">
      <dgm:prSet presAssocID="{1BBC6684-3766-44AE-97B4-63F1415FA719}" presName="circleA" presStyleLbl="node1" presStyleIdx="0" presStyleCnt="5"/>
      <dgm:spPr/>
    </dgm:pt>
    <dgm:pt modelId="{632D7163-816F-47C9-A6ED-B1FA7685BB9D}" type="pres">
      <dgm:prSet presAssocID="{1BBC6684-3766-44AE-97B4-63F1415FA719}" presName="spaceA" presStyleCnt="0"/>
      <dgm:spPr/>
    </dgm:pt>
    <dgm:pt modelId="{A7BEAFAF-F99B-43AA-9D61-2F86303DE269}" type="pres">
      <dgm:prSet presAssocID="{9B17B029-A96D-4EF1-A466-4F08CCB5F1D4}" presName="space" presStyleCnt="0"/>
      <dgm:spPr/>
    </dgm:pt>
    <dgm:pt modelId="{6CB38790-10AF-4C6D-989E-BC59842F4318}" type="pres">
      <dgm:prSet presAssocID="{73802474-730A-4F6B-AACD-74E604E44B81}" presName="compositeB" presStyleCnt="0"/>
      <dgm:spPr/>
    </dgm:pt>
    <dgm:pt modelId="{9D782D84-BBBF-42F1-ADE4-A5A6ACC204A9}" type="pres">
      <dgm:prSet presAssocID="{73802474-730A-4F6B-AACD-74E604E44B81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03FAC-6B2C-46F6-A051-971CF3AC476F}" type="pres">
      <dgm:prSet presAssocID="{73802474-730A-4F6B-AACD-74E604E44B81}" presName="circleB" presStyleLbl="node1" presStyleIdx="1" presStyleCnt="5"/>
      <dgm:spPr/>
    </dgm:pt>
    <dgm:pt modelId="{A1033BB4-B9BA-4024-AE73-8A2CCE6EA35E}" type="pres">
      <dgm:prSet presAssocID="{73802474-730A-4F6B-AACD-74E604E44B81}" presName="spaceB" presStyleCnt="0"/>
      <dgm:spPr/>
    </dgm:pt>
    <dgm:pt modelId="{0CA47AD8-F4CC-415D-A823-2B003D499A34}" type="pres">
      <dgm:prSet presAssocID="{25FAC3D6-D37A-4468-8462-AFE4B3BECAA0}" presName="space" presStyleCnt="0"/>
      <dgm:spPr/>
    </dgm:pt>
    <dgm:pt modelId="{D23EAB6B-61C4-48A4-9F77-8B1A9E7DC502}" type="pres">
      <dgm:prSet presAssocID="{35A96C45-7FEF-44A4-9BF4-815C418D70AB}" presName="compositeA" presStyleCnt="0"/>
      <dgm:spPr/>
    </dgm:pt>
    <dgm:pt modelId="{756205B9-FD4A-4532-8CD0-D1C5179FC2DE}" type="pres">
      <dgm:prSet presAssocID="{35A96C45-7FEF-44A4-9BF4-815C418D70AB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BE11F-3FC2-4DD1-A0A8-B82D16CAFC68}" type="pres">
      <dgm:prSet presAssocID="{35A96C45-7FEF-44A4-9BF4-815C418D70AB}" presName="circleA" presStyleLbl="node1" presStyleIdx="2" presStyleCnt="5" custScaleX="29742" custScaleY="24245"/>
      <dgm:spPr/>
    </dgm:pt>
    <dgm:pt modelId="{7A2571D9-126B-45C3-9DC9-2205B525C1B4}" type="pres">
      <dgm:prSet presAssocID="{35A96C45-7FEF-44A4-9BF4-815C418D70AB}" presName="spaceA" presStyleCnt="0"/>
      <dgm:spPr/>
    </dgm:pt>
    <dgm:pt modelId="{DCCA30A3-5A73-46E7-BE7C-31A5258035E6}" type="pres">
      <dgm:prSet presAssocID="{D0C50915-28A2-4897-AF49-10E1D8922236}" presName="space" presStyleCnt="0"/>
      <dgm:spPr/>
    </dgm:pt>
    <dgm:pt modelId="{F2710D32-E22C-400B-8CEB-593BB4E9E263}" type="pres">
      <dgm:prSet presAssocID="{D1A18636-0F6A-45B4-9813-CF30B7FDE080}" presName="compositeB" presStyleCnt="0"/>
      <dgm:spPr/>
    </dgm:pt>
    <dgm:pt modelId="{370F93EE-29BA-48F6-95E6-8CCE11578C04}" type="pres">
      <dgm:prSet presAssocID="{D1A18636-0F6A-45B4-9813-CF30B7FDE080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90014-FEEA-4367-8C1D-6A63AAC8F664}" type="pres">
      <dgm:prSet presAssocID="{D1A18636-0F6A-45B4-9813-CF30B7FDE080}" presName="circleB" presStyleLbl="node1" presStyleIdx="3" presStyleCnt="5"/>
      <dgm:spPr/>
    </dgm:pt>
    <dgm:pt modelId="{3A15AD1E-3EB5-4241-9EB2-59F16363D07C}" type="pres">
      <dgm:prSet presAssocID="{D1A18636-0F6A-45B4-9813-CF30B7FDE080}" presName="spaceB" presStyleCnt="0"/>
      <dgm:spPr/>
    </dgm:pt>
    <dgm:pt modelId="{55C0FACB-C6C6-4EC1-9F17-148988C33123}" type="pres">
      <dgm:prSet presAssocID="{40BAE8D8-E860-4774-A19D-0CDBF66E36B4}" presName="space" presStyleCnt="0"/>
      <dgm:spPr/>
    </dgm:pt>
    <dgm:pt modelId="{BF47C0E7-3B2A-4CCE-A282-BC998618F68C}" type="pres">
      <dgm:prSet presAssocID="{680F12ED-8958-4498-848F-E81DB3CBE60C}" presName="compositeA" presStyleCnt="0"/>
      <dgm:spPr/>
    </dgm:pt>
    <dgm:pt modelId="{63ACD068-97B1-4126-9D66-28DF754D6E73}" type="pres">
      <dgm:prSet presAssocID="{680F12ED-8958-4498-848F-E81DB3CBE60C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96D70-4735-424A-80B1-1EC127086954}" type="pres">
      <dgm:prSet presAssocID="{680F12ED-8958-4498-848F-E81DB3CBE60C}" presName="circleA" presStyleLbl="node1" presStyleIdx="4" presStyleCnt="5"/>
      <dgm:spPr/>
    </dgm:pt>
    <dgm:pt modelId="{70625224-E10E-4A3A-A99B-717056DB144A}" type="pres">
      <dgm:prSet presAssocID="{680F12ED-8958-4498-848F-E81DB3CBE60C}" presName="spaceA" presStyleCnt="0"/>
      <dgm:spPr/>
    </dgm:pt>
  </dgm:ptLst>
  <dgm:cxnLst>
    <dgm:cxn modelId="{A2D688C7-813F-4D91-B1F8-8B9FC3446A59}" type="presOf" srcId="{680F12ED-8958-4498-848F-E81DB3CBE60C}" destId="{63ACD068-97B1-4126-9D66-28DF754D6E73}" srcOrd="0" destOrd="0" presId="urn:microsoft.com/office/officeart/2005/8/layout/hProcess11"/>
    <dgm:cxn modelId="{E8EA6A94-D35E-4C6F-A2A3-48351761AF88}" srcId="{61313B1A-EBC6-4515-83F7-296E517D7C8B}" destId="{35A96C45-7FEF-44A4-9BF4-815C418D70AB}" srcOrd="2" destOrd="0" parTransId="{7EED0856-E44A-4B78-9F7F-C02CFFC66C12}" sibTransId="{D0C50915-28A2-4897-AF49-10E1D8922236}"/>
    <dgm:cxn modelId="{9A051E26-A28C-4B49-803A-B11C16EE76B2}" type="presOf" srcId="{1BBC6684-3766-44AE-97B4-63F1415FA719}" destId="{B6505BAE-7DB8-4D1A-B811-4725CFCDFD36}" srcOrd="0" destOrd="0" presId="urn:microsoft.com/office/officeart/2005/8/layout/hProcess11"/>
    <dgm:cxn modelId="{E32149A9-6FE7-4FCB-B0BA-DDC75AFAE0CC}" type="presOf" srcId="{61313B1A-EBC6-4515-83F7-296E517D7C8B}" destId="{BC3E1C61-8958-4D82-98AC-09CB2176E523}" srcOrd="0" destOrd="0" presId="urn:microsoft.com/office/officeart/2005/8/layout/hProcess11"/>
    <dgm:cxn modelId="{725886F5-808C-4290-98A0-5E4302E7D282}" srcId="{61313B1A-EBC6-4515-83F7-296E517D7C8B}" destId="{1BBC6684-3766-44AE-97B4-63F1415FA719}" srcOrd="0" destOrd="0" parTransId="{34F83A11-E648-499B-92B6-75795AFF6912}" sibTransId="{9B17B029-A96D-4EF1-A466-4F08CCB5F1D4}"/>
    <dgm:cxn modelId="{B9812F30-D75F-46DC-93FC-7A6537754B6E}" type="presOf" srcId="{D1A18636-0F6A-45B4-9813-CF30B7FDE080}" destId="{370F93EE-29BA-48F6-95E6-8CCE11578C04}" srcOrd="0" destOrd="0" presId="urn:microsoft.com/office/officeart/2005/8/layout/hProcess11"/>
    <dgm:cxn modelId="{6834AE31-AAE8-464E-92CF-B66B51AD530E}" type="presOf" srcId="{73802474-730A-4F6B-AACD-74E604E44B81}" destId="{9D782D84-BBBF-42F1-ADE4-A5A6ACC204A9}" srcOrd="0" destOrd="0" presId="urn:microsoft.com/office/officeart/2005/8/layout/hProcess11"/>
    <dgm:cxn modelId="{08EA734B-2AB1-45A8-8ADD-3337FF6EC00E}" srcId="{61313B1A-EBC6-4515-83F7-296E517D7C8B}" destId="{680F12ED-8958-4498-848F-E81DB3CBE60C}" srcOrd="4" destOrd="0" parTransId="{AB4A9E96-FD25-4025-94D1-924E04C9AAD8}" sibTransId="{D6203E5F-48C9-4A3A-BD3F-CC1F500F7061}"/>
    <dgm:cxn modelId="{4B5E7030-1705-4E79-AC09-497F0F1E606D}" srcId="{61313B1A-EBC6-4515-83F7-296E517D7C8B}" destId="{73802474-730A-4F6B-AACD-74E604E44B81}" srcOrd="1" destOrd="0" parTransId="{FB64E75C-7988-4640-AA06-01A017CE3A59}" sibTransId="{25FAC3D6-D37A-4468-8462-AFE4B3BECAA0}"/>
    <dgm:cxn modelId="{E56445BA-42EE-4001-9ECA-A4F1E2EB17CE}" srcId="{61313B1A-EBC6-4515-83F7-296E517D7C8B}" destId="{D1A18636-0F6A-45B4-9813-CF30B7FDE080}" srcOrd="3" destOrd="0" parTransId="{CAC4751E-25D8-4EAE-B980-4BCDCF305F54}" sibTransId="{40BAE8D8-E860-4774-A19D-0CDBF66E36B4}"/>
    <dgm:cxn modelId="{0E979B9C-890E-47DF-993C-6B605C9E538C}" type="presOf" srcId="{35A96C45-7FEF-44A4-9BF4-815C418D70AB}" destId="{756205B9-FD4A-4532-8CD0-D1C5179FC2DE}" srcOrd="0" destOrd="0" presId="urn:microsoft.com/office/officeart/2005/8/layout/hProcess11"/>
    <dgm:cxn modelId="{F189CAF6-347F-4E1E-82BC-777E14ED101E}" type="presParOf" srcId="{BC3E1C61-8958-4D82-98AC-09CB2176E523}" destId="{85172A77-29FF-4488-A95E-4A6929A77278}" srcOrd="0" destOrd="0" presId="urn:microsoft.com/office/officeart/2005/8/layout/hProcess11"/>
    <dgm:cxn modelId="{1E3B77AF-1B6C-473F-89B8-5568311822B5}" type="presParOf" srcId="{BC3E1C61-8958-4D82-98AC-09CB2176E523}" destId="{FBE14BCF-3560-4EC5-B33A-87202F090F0E}" srcOrd="1" destOrd="0" presId="urn:microsoft.com/office/officeart/2005/8/layout/hProcess11"/>
    <dgm:cxn modelId="{D22678BB-CD94-43F8-B305-476A4363B6CA}" type="presParOf" srcId="{FBE14BCF-3560-4EC5-B33A-87202F090F0E}" destId="{E999A36C-7C7F-4583-BAB2-3FDFBE607575}" srcOrd="0" destOrd="0" presId="urn:microsoft.com/office/officeart/2005/8/layout/hProcess11"/>
    <dgm:cxn modelId="{EB379FC4-7839-4328-8A66-AA796AF47D4F}" type="presParOf" srcId="{E999A36C-7C7F-4583-BAB2-3FDFBE607575}" destId="{B6505BAE-7DB8-4D1A-B811-4725CFCDFD36}" srcOrd="0" destOrd="0" presId="urn:microsoft.com/office/officeart/2005/8/layout/hProcess11"/>
    <dgm:cxn modelId="{628C8769-7675-4079-9FE8-9531F650C946}" type="presParOf" srcId="{E999A36C-7C7F-4583-BAB2-3FDFBE607575}" destId="{73A753EE-05CF-4245-829E-185FF3911DEF}" srcOrd="1" destOrd="0" presId="urn:microsoft.com/office/officeart/2005/8/layout/hProcess11"/>
    <dgm:cxn modelId="{1F06D859-2695-42C7-8908-6B162FBA2A5C}" type="presParOf" srcId="{E999A36C-7C7F-4583-BAB2-3FDFBE607575}" destId="{632D7163-816F-47C9-A6ED-B1FA7685BB9D}" srcOrd="2" destOrd="0" presId="urn:microsoft.com/office/officeart/2005/8/layout/hProcess11"/>
    <dgm:cxn modelId="{610336FC-67FB-4E01-8308-719F7BBAE52A}" type="presParOf" srcId="{FBE14BCF-3560-4EC5-B33A-87202F090F0E}" destId="{A7BEAFAF-F99B-43AA-9D61-2F86303DE269}" srcOrd="1" destOrd="0" presId="urn:microsoft.com/office/officeart/2005/8/layout/hProcess11"/>
    <dgm:cxn modelId="{9B00BE9C-8AA4-4C47-A286-57788DDB8A78}" type="presParOf" srcId="{FBE14BCF-3560-4EC5-B33A-87202F090F0E}" destId="{6CB38790-10AF-4C6D-989E-BC59842F4318}" srcOrd="2" destOrd="0" presId="urn:microsoft.com/office/officeart/2005/8/layout/hProcess11"/>
    <dgm:cxn modelId="{04CBC1F1-3728-4892-9EF2-340FF9F3B129}" type="presParOf" srcId="{6CB38790-10AF-4C6D-989E-BC59842F4318}" destId="{9D782D84-BBBF-42F1-ADE4-A5A6ACC204A9}" srcOrd="0" destOrd="0" presId="urn:microsoft.com/office/officeart/2005/8/layout/hProcess11"/>
    <dgm:cxn modelId="{15D495D4-641E-451D-8BB9-A721D58CF344}" type="presParOf" srcId="{6CB38790-10AF-4C6D-989E-BC59842F4318}" destId="{38C03FAC-6B2C-46F6-A051-971CF3AC476F}" srcOrd="1" destOrd="0" presId="urn:microsoft.com/office/officeart/2005/8/layout/hProcess11"/>
    <dgm:cxn modelId="{AB96F16A-C874-46C6-919A-CEF96B577BC8}" type="presParOf" srcId="{6CB38790-10AF-4C6D-989E-BC59842F4318}" destId="{A1033BB4-B9BA-4024-AE73-8A2CCE6EA35E}" srcOrd="2" destOrd="0" presId="urn:microsoft.com/office/officeart/2005/8/layout/hProcess11"/>
    <dgm:cxn modelId="{7790203E-9DD8-42DC-B2F3-2DA9794AE6ED}" type="presParOf" srcId="{FBE14BCF-3560-4EC5-B33A-87202F090F0E}" destId="{0CA47AD8-F4CC-415D-A823-2B003D499A34}" srcOrd="3" destOrd="0" presId="urn:microsoft.com/office/officeart/2005/8/layout/hProcess11"/>
    <dgm:cxn modelId="{4C02A64F-9A49-4A6E-8E9A-6A0CA7434CB6}" type="presParOf" srcId="{FBE14BCF-3560-4EC5-B33A-87202F090F0E}" destId="{D23EAB6B-61C4-48A4-9F77-8B1A9E7DC502}" srcOrd="4" destOrd="0" presId="urn:microsoft.com/office/officeart/2005/8/layout/hProcess11"/>
    <dgm:cxn modelId="{EAE3FDF9-57F9-4630-9E07-D890DA84597A}" type="presParOf" srcId="{D23EAB6B-61C4-48A4-9F77-8B1A9E7DC502}" destId="{756205B9-FD4A-4532-8CD0-D1C5179FC2DE}" srcOrd="0" destOrd="0" presId="urn:microsoft.com/office/officeart/2005/8/layout/hProcess11"/>
    <dgm:cxn modelId="{138EEA0E-38E3-45C9-AF75-2C0DC0255B90}" type="presParOf" srcId="{D23EAB6B-61C4-48A4-9F77-8B1A9E7DC502}" destId="{B8FBE11F-3FC2-4DD1-A0A8-B82D16CAFC68}" srcOrd="1" destOrd="0" presId="urn:microsoft.com/office/officeart/2005/8/layout/hProcess11"/>
    <dgm:cxn modelId="{ADF6D6FD-ED0E-428C-8583-946FA14E8DA2}" type="presParOf" srcId="{D23EAB6B-61C4-48A4-9F77-8B1A9E7DC502}" destId="{7A2571D9-126B-45C3-9DC9-2205B525C1B4}" srcOrd="2" destOrd="0" presId="urn:microsoft.com/office/officeart/2005/8/layout/hProcess11"/>
    <dgm:cxn modelId="{C3B9E066-C8D6-467F-A0D3-7F3BCDB26082}" type="presParOf" srcId="{FBE14BCF-3560-4EC5-B33A-87202F090F0E}" destId="{DCCA30A3-5A73-46E7-BE7C-31A5258035E6}" srcOrd="5" destOrd="0" presId="urn:microsoft.com/office/officeart/2005/8/layout/hProcess11"/>
    <dgm:cxn modelId="{70914CCF-DCFA-4005-BD06-F3F5CD56BB1D}" type="presParOf" srcId="{FBE14BCF-3560-4EC5-B33A-87202F090F0E}" destId="{F2710D32-E22C-400B-8CEB-593BB4E9E263}" srcOrd="6" destOrd="0" presId="urn:microsoft.com/office/officeart/2005/8/layout/hProcess11"/>
    <dgm:cxn modelId="{5033744E-AE22-45D3-8B9B-E1EF24B38545}" type="presParOf" srcId="{F2710D32-E22C-400B-8CEB-593BB4E9E263}" destId="{370F93EE-29BA-48F6-95E6-8CCE11578C04}" srcOrd="0" destOrd="0" presId="urn:microsoft.com/office/officeart/2005/8/layout/hProcess11"/>
    <dgm:cxn modelId="{6DED8F77-C7E8-4373-A9F2-1DFC0992BB91}" type="presParOf" srcId="{F2710D32-E22C-400B-8CEB-593BB4E9E263}" destId="{B1B90014-FEEA-4367-8C1D-6A63AAC8F664}" srcOrd="1" destOrd="0" presId="urn:microsoft.com/office/officeart/2005/8/layout/hProcess11"/>
    <dgm:cxn modelId="{358E1AE1-2390-48E9-B7B5-7C5CB5395BD6}" type="presParOf" srcId="{F2710D32-E22C-400B-8CEB-593BB4E9E263}" destId="{3A15AD1E-3EB5-4241-9EB2-59F16363D07C}" srcOrd="2" destOrd="0" presId="urn:microsoft.com/office/officeart/2005/8/layout/hProcess11"/>
    <dgm:cxn modelId="{B0CA3AFB-9A07-43B9-8036-A4A25C208376}" type="presParOf" srcId="{FBE14BCF-3560-4EC5-B33A-87202F090F0E}" destId="{55C0FACB-C6C6-4EC1-9F17-148988C33123}" srcOrd="7" destOrd="0" presId="urn:microsoft.com/office/officeart/2005/8/layout/hProcess11"/>
    <dgm:cxn modelId="{9DBCFE83-4F1D-4ABA-951E-061BE6F10DCF}" type="presParOf" srcId="{FBE14BCF-3560-4EC5-B33A-87202F090F0E}" destId="{BF47C0E7-3B2A-4CCE-A282-BC998618F68C}" srcOrd="8" destOrd="0" presId="urn:microsoft.com/office/officeart/2005/8/layout/hProcess11"/>
    <dgm:cxn modelId="{2C29DD66-45B6-4BF6-939B-703A9E8E87ED}" type="presParOf" srcId="{BF47C0E7-3B2A-4CCE-A282-BC998618F68C}" destId="{63ACD068-97B1-4126-9D66-28DF754D6E73}" srcOrd="0" destOrd="0" presId="urn:microsoft.com/office/officeart/2005/8/layout/hProcess11"/>
    <dgm:cxn modelId="{896183EF-C134-4EDD-BE07-56B2844CCD72}" type="presParOf" srcId="{BF47C0E7-3B2A-4CCE-A282-BC998618F68C}" destId="{F5B96D70-4735-424A-80B1-1EC127086954}" srcOrd="1" destOrd="0" presId="urn:microsoft.com/office/officeart/2005/8/layout/hProcess11"/>
    <dgm:cxn modelId="{2A384025-5E2D-47DC-9163-0D7AF7214387}" type="presParOf" srcId="{BF47C0E7-3B2A-4CCE-A282-BC998618F68C}" destId="{70625224-E10E-4A3A-A99B-717056DB144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6733C-49BF-4F09-BD59-06F224084935}">
      <dsp:nvSpPr>
        <dsp:cNvPr id="0" name=""/>
        <dsp:cNvSpPr/>
      </dsp:nvSpPr>
      <dsp:spPr>
        <a:xfrm>
          <a:off x="3344737" y="2610802"/>
          <a:ext cx="1740072" cy="174053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F8522-0C46-4026-A951-2086BC2E25F0}">
      <dsp:nvSpPr>
        <dsp:cNvPr id="0" name=""/>
        <dsp:cNvSpPr/>
      </dsp:nvSpPr>
      <dsp:spPr>
        <a:xfrm>
          <a:off x="4454633" y="1329333"/>
          <a:ext cx="516788" cy="516503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ACC2D-F2EC-472E-AD13-98535F3A73F4}">
      <dsp:nvSpPr>
        <dsp:cNvPr id="0" name=""/>
        <dsp:cNvSpPr/>
      </dsp:nvSpPr>
      <dsp:spPr>
        <a:xfrm flipH="1" flipV="1">
          <a:off x="9267075" y="4299592"/>
          <a:ext cx="1248524" cy="517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08942-D1D8-4304-AE83-E4A776C4893F}">
      <dsp:nvSpPr>
        <dsp:cNvPr id="0" name=""/>
        <dsp:cNvSpPr/>
      </dsp:nvSpPr>
      <dsp:spPr>
        <a:xfrm>
          <a:off x="5211281" y="2939763"/>
          <a:ext cx="910739" cy="910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CE6CE-AC4F-4E34-B218-C38E04625DA1}">
      <dsp:nvSpPr>
        <dsp:cNvPr id="0" name=""/>
        <dsp:cNvSpPr/>
      </dsp:nvSpPr>
      <dsp:spPr>
        <a:xfrm>
          <a:off x="5265068" y="2993285"/>
          <a:ext cx="803166" cy="80325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BA31A-E530-446B-85EC-38E28FC78FB5}">
      <dsp:nvSpPr>
        <dsp:cNvPr id="0" name=""/>
        <dsp:cNvSpPr/>
      </dsp:nvSpPr>
      <dsp:spPr>
        <a:xfrm>
          <a:off x="4855126" y="1654378"/>
          <a:ext cx="1167317" cy="11674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84506-E31D-414D-9843-6DCCAFBD328B}">
      <dsp:nvSpPr>
        <dsp:cNvPr id="0" name=""/>
        <dsp:cNvSpPr/>
      </dsp:nvSpPr>
      <dsp:spPr>
        <a:xfrm>
          <a:off x="5510016" y="191458"/>
          <a:ext cx="382321" cy="382482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7BB55-FC45-4758-8D6A-42EDF184DEEF}">
      <dsp:nvSpPr>
        <dsp:cNvPr id="0" name=""/>
        <dsp:cNvSpPr/>
      </dsp:nvSpPr>
      <dsp:spPr>
        <a:xfrm>
          <a:off x="5988281" y="0"/>
          <a:ext cx="191160" cy="191458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1EF82-D10F-4AE6-9051-26B243A123FC}">
      <dsp:nvSpPr>
        <dsp:cNvPr id="0" name=""/>
        <dsp:cNvSpPr/>
      </dsp:nvSpPr>
      <dsp:spPr>
        <a:xfrm>
          <a:off x="4916908" y="1716167"/>
          <a:ext cx="1044479" cy="10443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AFBEB-36EA-451B-8EC6-359258A23A92}">
      <dsp:nvSpPr>
        <dsp:cNvPr id="0" name=""/>
        <dsp:cNvSpPr/>
      </dsp:nvSpPr>
      <dsp:spPr>
        <a:xfrm>
          <a:off x="4985959" y="615714"/>
          <a:ext cx="818430" cy="8184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0DAE2-8E30-4202-8A19-B6F697B9986E}">
      <dsp:nvSpPr>
        <dsp:cNvPr id="0" name=""/>
        <dsp:cNvSpPr/>
      </dsp:nvSpPr>
      <dsp:spPr>
        <a:xfrm>
          <a:off x="6179442" y="3825261"/>
          <a:ext cx="287104" cy="286753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9B59E-6423-421E-BA3C-8E9CCDE6A50C}">
      <dsp:nvSpPr>
        <dsp:cNvPr id="0" name=""/>
        <dsp:cNvSpPr/>
      </dsp:nvSpPr>
      <dsp:spPr>
        <a:xfrm>
          <a:off x="4870396" y="460113"/>
          <a:ext cx="1049556" cy="113012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73790-6A15-443D-8F25-7F4E206A9C16}">
      <dsp:nvSpPr>
        <dsp:cNvPr id="0" name=""/>
        <dsp:cNvSpPr/>
      </dsp:nvSpPr>
      <dsp:spPr>
        <a:xfrm>
          <a:off x="1623562" y="1716167"/>
          <a:ext cx="2582489" cy="84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Marine</a:t>
          </a:r>
          <a:endParaRPr lang="en-US" sz="3400" kern="1200" dirty="0"/>
        </a:p>
      </dsp:txBody>
      <dsp:txXfrm>
        <a:off x="1623562" y="1716167"/>
        <a:ext cx="2582489" cy="840243"/>
      </dsp:txXfrm>
    </dsp:sp>
    <dsp:sp modelId="{57E3B005-DFCB-46E6-AA83-6216A0D7C9B5}">
      <dsp:nvSpPr>
        <dsp:cNvPr id="0" name=""/>
        <dsp:cNvSpPr/>
      </dsp:nvSpPr>
      <dsp:spPr>
        <a:xfrm>
          <a:off x="6309548" y="2993285"/>
          <a:ext cx="2582489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Policy</a:t>
          </a:r>
          <a:endParaRPr lang="en-US" sz="3400" kern="1200" dirty="0"/>
        </a:p>
      </dsp:txBody>
      <dsp:txXfrm>
        <a:off x="6309548" y="2993285"/>
        <a:ext cx="2582489" cy="803256"/>
      </dsp:txXfrm>
    </dsp:sp>
    <dsp:sp modelId="{F8975890-1886-4838-A9AE-42277A1A4BA6}">
      <dsp:nvSpPr>
        <dsp:cNvPr id="0" name=""/>
        <dsp:cNvSpPr/>
      </dsp:nvSpPr>
      <dsp:spPr>
        <a:xfrm>
          <a:off x="6214331" y="1716167"/>
          <a:ext cx="2582489" cy="1044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Habitats &amp; Biodiversity</a:t>
          </a:r>
          <a:endParaRPr lang="en-US" sz="3400" kern="1200" dirty="0"/>
        </a:p>
      </dsp:txBody>
      <dsp:txXfrm>
        <a:off x="6214331" y="1716167"/>
        <a:ext cx="2582489" cy="1044321"/>
      </dsp:txXfrm>
    </dsp:sp>
    <dsp:sp modelId="{A996B0E8-074F-45F9-9EF3-CB75D0B79AE9}">
      <dsp:nvSpPr>
        <dsp:cNvPr id="0" name=""/>
        <dsp:cNvSpPr/>
      </dsp:nvSpPr>
      <dsp:spPr>
        <a:xfrm>
          <a:off x="6156453" y="664014"/>
          <a:ext cx="2582489" cy="722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Law</a:t>
          </a:r>
          <a:endParaRPr lang="en-US" sz="3400" kern="1200" dirty="0"/>
        </a:p>
      </dsp:txBody>
      <dsp:txXfrm>
        <a:off x="6156453" y="664014"/>
        <a:ext cx="2582489" cy="7223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72A77-29FF-4488-A95E-4A6929A77278}">
      <dsp:nvSpPr>
        <dsp:cNvPr id="0" name=""/>
        <dsp:cNvSpPr/>
      </dsp:nvSpPr>
      <dsp:spPr>
        <a:xfrm>
          <a:off x="0" y="1625600"/>
          <a:ext cx="8128000" cy="216746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05BAE-7DB8-4D1A-B811-4725CFCDFD36}">
      <dsp:nvSpPr>
        <dsp:cNvPr id="0" name=""/>
        <dsp:cNvSpPr/>
      </dsp:nvSpPr>
      <dsp:spPr>
        <a:xfrm>
          <a:off x="3214" y="0"/>
          <a:ext cx="1405532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Planning application</a:t>
          </a:r>
          <a:endParaRPr lang="en-US" sz="1900" kern="1200" dirty="0"/>
        </a:p>
      </dsp:txBody>
      <dsp:txXfrm>
        <a:off x="3214" y="0"/>
        <a:ext cx="1405532" cy="2167466"/>
      </dsp:txXfrm>
    </dsp:sp>
    <dsp:sp modelId="{73A753EE-05CF-4245-829E-185FF3911DEF}">
      <dsp:nvSpPr>
        <dsp:cNvPr id="0" name=""/>
        <dsp:cNvSpPr/>
      </dsp:nvSpPr>
      <dsp:spPr>
        <a:xfrm>
          <a:off x="435047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82D84-BBBF-42F1-ADE4-A5A6ACC204A9}">
      <dsp:nvSpPr>
        <dsp:cNvPr id="0" name=""/>
        <dsp:cNvSpPr/>
      </dsp:nvSpPr>
      <dsp:spPr>
        <a:xfrm>
          <a:off x="1479024" y="3251200"/>
          <a:ext cx="1405532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Planning application</a:t>
          </a:r>
          <a:endParaRPr lang="en-US" sz="1900" kern="1200" dirty="0"/>
        </a:p>
      </dsp:txBody>
      <dsp:txXfrm>
        <a:off x="1479024" y="3251200"/>
        <a:ext cx="1405532" cy="2167466"/>
      </dsp:txXfrm>
    </dsp:sp>
    <dsp:sp modelId="{38C03FAC-6B2C-46F6-A051-971CF3AC476F}">
      <dsp:nvSpPr>
        <dsp:cNvPr id="0" name=""/>
        <dsp:cNvSpPr/>
      </dsp:nvSpPr>
      <dsp:spPr>
        <a:xfrm>
          <a:off x="1910857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205B9-FD4A-4532-8CD0-D1C5179FC2DE}">
      <dsp:nvSpPr>
        <dsp:cNvPr id="0" name=""/>
        <dsp:cNvSpPr/>
      </dsp:nvSpPr>
      <dsp:spPr>
        <a:xfrm>
          <a:off x="2954833" y="0"/>
          <a:ext cx="1405532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2954833" y="0"/>
        <a:ext cx="1405532" cy="2167466"/>
      </dsp:txXfrm>
    </dsp:sp>
    <dsp:sp modelId="{B8FBE11F-3FC2-4DD1-A0A8-B82D16CAFC68}">
      <dsp:nvSpPr>
        <dsp:cNvPr id="0" name=""/>
        <dsp:cNvSpPr/>
      </dsp:nvSpPr>
      <dsp:spPr>
        <a:xfrm>
          <a:off x="3577019" y="2643645"/>
          <a:ext cx="161161" cy="1313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F93EE-29BA-48F6-95E6-8CCE11578C04}">
      <dsp:nvSpPr>
        <dsp:cNvPr id="0" name=""/>
        <dsp:cNvSpPr/>
      </dsp:nvSpPr>
      <dsp:spPr>
        <a:xfrm>
          <a:off x="4430643" y="3251200"/>
          <a:ext cx="1405532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Legal Challenges conclude</a:t>
          </a:r>
          <a:endParaRPr lang="en-US" sz="1900" kern="1200" dirty="0"/>
        </a:p>
      </dsp:txBody>
      <dsp:txXfrm>
        <a:off x="4430643" y="3251200"/>
        <a:ext cx="1405532" cy="2167466"/>
      </dsp:txXfrm>
    </dsp:sp>
    <dsp:sp modelId="{B1B90014-FEEA-4367-8C1D-6A63AAC8F664}">
      <dsp:nvSpPr>
        <dsp:cNvPr id="0" name=""/>
        <dsp:cNvSpPr/>
      </dsp:nvSpPr>
      <dsp:spPr>
        <a:xfrm>
          <a:off x="4862476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CD068-97B1-4126-9D66-28DF754D6E73}">
      <dsp:nvSpPr>
        <dsp:cNvPr id="0" name=""/>
        <dsp:cNvSpPr/>
      </dsp:nvSpPr>
      <dsp:spPr>
        <a:xfrm>
          <a:off x="5906452" y="0"/>
          <a:ext cx="1405532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Planning permission expires</a:t>
          </a:r>
          <a:endParaRPr lang="en-US" sz="1900" kern="1200" dirty="0"/>
        </a:p>
      </dsp:txBody>
      <dsp:txXfrm>
        <a:off x="5906452" y="0"/>
        <a:ext cx="1405532" cy="2167466"/>
      </dsp:txXfrm>
    </dsp:sp>
    <dsp:sp modelId="{F5B96D70-4735-424A-80B1-1EC127086954}">
      <dsp:nvSpPr>
        <dsp:cNvPr id="0" name=""/>
        <dsp:cNvSpPr/>
      </dsp:nvSpPr>
      <dsp:spPr>
        <a:xfrm>
          <a:off x="6338285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188A9-1828-48FA-9DD5-C2DBD306ACB7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025E0-2C9D-4725-AA71-1DDF3320CA9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951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854-5AA3-E44B-92DB-A67DBEF55C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097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Policy implementation – not always easy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5669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Where OPR identifies</a:t>
            </a:r>
            <a:r>
              <a:rPr lang="en-IE" baseline="0" dirty="0" smtClean="0"/>
              <a:t> a breach of policy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5335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 smtClean="0"/>
              <a:t>Renewable Energy set back distance - </a:t>
            </a:r>
            <a:r>
              <a:rPr lang="en-IE" sz="1200" dirty="0" err="1" smtClean="0"/>
              <a:t>aois</a:t>
            </a:r>
            <a:r>
              <a:rPr lang="en-IE" sz="1200" dirty="0" smtClean="0"/>
              <a:t>, Westmeath, Donegal </a:t>
            </a:r>
            <a:endParaRPr lang="en-I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 smtClean="0"/>
              <a:t>Sludge Management Facility in </a:t>
            </a:r>
            <a:r>
              <a:rPr lang="en-IE" sz="1200" dirty="0" err="1" smtClean="0"/>
              <a:t>Tuam</a:t>
            </a:r>
            <a:r>
              <a:rPr lang="en-IE" sz="1200" dirty="0" smtClean="0"/>
              <a:t>/ Ballinasloe &amp; WWTP </a:t>
            </a:r>
            <a:r>
              <a:rPr lang="en-IE" sz="1200" dirty="0" err="1" smtClean="0"/>
              <a:t>Carraroe</a:t>
            </a:r>
            <a:endParaRPr lang="en-IE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 smtClean="0"/>
              <a:t>Cork City Docklands 25,000 people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 smtClean="0"/>
              <a:t>Roads - Cork County, Fingal, Mayo, Kerry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 smtClean="0"/>
              <a:t>Success</a:t>
            </a:r>
            <a:r>
              <a:rPr lang="en-IE" sz="1200" baseline="0" dirty="0" smtClean="0"/>
              <a:t> –P</a:t>
            </a:r>
            <a:r>
              <a:rPr lang="en-IE" sz="1200" dirty="0" smtClean="0"/>
              <a:t>olicy support for mid</a:t>
            </a:r>
            <a:r>
              <a:rPr lang="en-IE" sz="1200" baseline="0" dirty="0" smtClean="0"/>
              <a:t> &amp; eastern water supply project; renewable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/>
              <a:t>Roscommon (set back + target) </a:t>
            </a:r>
            <a:endParaRPr lang="en-IE" sz="1200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E" sz="1200" baseline="0" dirty="0" smtClean="0"/>
              <a:t>More difficult - RE</a:t>
            </a:r>
            <a:endParaRPr lang="en-IE" sz="1200" dirty="0" smtClean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5615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Marine – marine ecology &amp; ecosystems; coastal</a:t>
            </a:r>
            <a:r>
              <a:rPr lang="en-IE" baseline="0" dirty="0" smtClean="0"/>
              <a:t> zone erosion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359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 – An </a:t>
            </a:r>
            <a:r>
              <a:rPr lang="en-IE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Foras</a:t>
            </a:r>
            <a:r>
              <a:rPr lang="en-I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Training – first time</a:t>
            </a:r>
            <a:endParaRPr lang="en-IN" dirty="0" smtClean="0">
              <a:solidFill>
                <a:prstClr val="white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D616-0E71-42F2-BFCA-1211DCF5B3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99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Staff – Flood risk management; Marine planning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D616-0E71-42F2-BFCA-1211DCF5B3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99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National Climate Advisory Council’s report</a:t>
            </a:r>
          </a:p>
          <a:p>
            <a:r>
              <a:rPr lang="en-IE" dirty="0" smtClean="0"/>
              <a:t>Local Government </a:t>
            </a:r>
            <a:r>
              <a:rPr lang="en-IE" dirty="0" err="1" smtClean="0"/>
              <a:t>Mangt</a:t>
            </a:r>
            <a:r>
              <a:rPr lang="en-IE" dirty="0" smtClean="0"/>
              <a:t> Association – report:</a:t>
            </a:r>
            <a:r>
              <a:rPr lang="en-IE" baseline="0" dirty="0" smtClean="0"/>
              <a:t> 33% increase = more than 550 </a:t>
            </a:r>
          </a:p>
          <a:p>
            <a:r>
              <a:rPr lang="en-IE" baseline="0" dirty="0" smtClean="0"/>
              <a:t>Not just people – technology – digital delivery of service</a:t>
            </a:r>
          </a:p>
          <a:p>
            <a:r>
              <a:rPr lang="en-IE" baseline="0" dirty="0" smtClean="0"/>
              <a:t>Cannot stress enough how critical the issue of resourcing is. Cannot more to an evidence based plan-led system under current resourcing levels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2746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Lots of bad press about the planning system, Example of where it was successful. Thanks to Olwyn</a:t>
            </a:r>
            <a:r>
              <a:rPr lang="en-IE" baseline="0" dirty="0" smtClean="0"/>
              <a:t> James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5929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260 page report; WWTP – wallboard gypsum factory; </a:t>
            </a:r>
            <a:r>
              <a:rPr lang="en-IE" baseline="0" dirty="0" smtClean="0"/>
              <a:t> 1km</a:t>
            </a:r>
            <a:r>
              <a:rPr lang="en-IE" dirty="0" smtClean="0"/>
              <a:t> interceptor sewers along northern and southern bank</a:t>
            </a:r>
            <a:r>
              <a:rPr lang="en-IE" baseline="0" dirty="0" smtClean="0"/>
              <a:t> of Avoca River and traversing river 130m</a:t>
            </a:r>
            <a:r>
              <a:rPr lang="en-IE" dirty="0" smtClean="0"/>
              <a:t>; pumping station; outfall pipe 1km; EIA;</a:t>
            </a:r>
            <a:r>
              <a:rPr lang="en-IE" baseline="0" dirty="0" smtClean="0"/>
              <a:t> AA; CPO; protected structures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5438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Planning process – must be acknowledged</a:t>
            </a:r>
            <a:r>
              <a:rPr lang="en-IE" baseline="0" dirty="0" smtClean="0"/>
              <a:t> and supported</a:t>
            </a:r>
          </a:p>
          <a:p>
            <a:r>
              <a:rPr lang="en-IE" baseline="0" dirty="0" smtClean="0"/>
              <a:t>Bypass policy or plan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D616-0E71-42F2-BFCA-1211DCF5B3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0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In existence for</a:t>
            </a:r>
            <a:r>
              <a:rPr lang="en-IE" baseline="0" dirty="0" smtClean="0"/>
              <a:t> 4 years. All but 3 of the 31 DPs have gone through the new system. Built up quiet a bit of experience over that period in terms of implementing policy – not easy. First time detailed oversight of plans &amp; also through up areas where policy wasn’t clear enough or up to date. </a:t>
            </a:r>
            <a:endParaRPr lang="en-IE" dirty="0" smtClean="0"/>
          </a:p>
          <a:p>
            <a:r>
              <a:rPr lang="en-IE" dirty="0" smtClean="0"/>
              <a:t>Today,</a:t>
            </a:r>
            <a:r>
              <a:rPr lang="en-IE" baseline="0" dirty="0" smtClean="0"/>
              <a:t> I’m going to talk to you about our experience to date around the delivery of infrastructure, the challenges or impediments to that and what the OPR is doing in the space.</a:t>
            </a:r>
          </a:p>
          <a:p>
            <a:r>
              <a:rPr lang="en-IE" baseline="0" dirty="0" smtClean="0"/>
              <a:t>Also ABP experience – example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865E5-7252-45FD-88B7-4993DD1C988F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5252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8101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Population – 1861  5.8m </a:t>
            </a:r>
          </a:p>
          <a:p>
            <a:r>
              <a:rPr lang="en-IE" dirty="0" smtClean="0"/>
              <a:t>1970</a:t>
            </a:r>
            <a:r>
              <a:rPr lang="en-IE" baseline="0" dirty="0" smtClean="0"/>
              <a:t> – </a:t>
            </a:r>
            <a:r>
              <a:rPr lang="en-IE" baseline="0" dirty="0" err="1" smtClean="0"/>
              <a:t>av</a:t>
            </a:r>
            <a:r>
              <a:rPr lang="en-IE" baseline="0" dirty="0" smtClean="0"/>
              <a:t> </a:t>
            </a:r>
            <a:r>
              <a:rPr lang="en-IE" baseline="0" dirty="0" err="1" smtClean="0"/>
              <a:t>hhd</a:t>
            </a:r>
            <a:r>
              <a:rPr lang="en-IE" baseline="0" dirty="0" smtClean="0"/>
              <a:t> size 4.1 = 25 homes</a:t>
            </a:r>
          </a:p>
          <a:p>
            <a:r>
              <a:rPr lang="en-IE" baseline="0" dirty="0" smtClean="0"/>
              <a:t>2022 - 2.44 = 41 homes - increase 40%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42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€165 </a:t>
            </a:r>
            <a:r>
              <a:rPr lang="en-IE" dirty="0" err="1" smtClean="0"/>
              <a:t>Bn</a:t>
            </a:r>
            <a:r>
              <a:rPr lang="en-IE" dirty="0" smtClean="0"/>
              <a:t> NDP</a:t>
            </a:r>
            <a:r>
              <a:rPr lang="en-IE" baseline="0" dirty="0" smtClean="0"/>
              <a:t> + private sector; </a:t>
            </a:r>
            <a:r>
              <a:rPr lang="en-IE" dirty="0" smtClean="0"/>
              <a:t>Resources -</a:t>
            </a:r>
            <a:r>
              <a:rPr lang="en-IE" baseline="0" dirty="0" smtClean="0"/>
              <a:t> staff levels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274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What does that look like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D616-0E71-42F2-BFCA-1211DCF5B3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7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Changing</a:t>
            </a:r>
            <a:r>
              <a:rPr lang="en-IE" baseline="0" dirty="0" smtClean="0"/>
              <a:t> a </a:t>
            </a:r>
            <a:r>
              <a:rPr lang="en-IE" dirty="0" smtClean="0"/>
              <a:t>Plan</a:t>
            </a:r>
            <a:r>
              <a:rPr lang="en-IE" baseline="0" dirty="0" smtClean="0"/>
              <a:t> led system</a:t>
            </a:r>
          </a:p>
          <a:p>
            <a:r>
              <a:rPr lang="en-IE" baseline="0" dirty="0" smtClean="0"/>
              <a:t>Bill – main change is around strengthening the plan-led approach. Better and clear structure for policy driven plan-led development. 10 year CDP – more strategic. S.28 guidelines.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7518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/>
              <a:t>Making choices – in the right circumstances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/>
              <a:t>More aligned to other member states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8430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If</a:t>
            </a:r>
            <a:r>
              <a:rPr lang="en-IE" baseline="0" dirty="0" smtClean="0"/>
              <a:t> moving to a more policy based approach – first question, how’s the policy shaping up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25E0-2C9D-4725-AA71-1DDF3320CA96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63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D881-2D20-E443-8278-7565946FD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864" y="3076124"/>
            <a:ext cx="6038336" cy="1755368"/>
          </a:xfrm>
        </p:spPr>
        <p:txBody>
          <a:bodyPr anchor="t">
            <a:no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5BA10C-D040-BC44-942D-30B9829C4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7481" y="5665618"/>
            <a:ext cx="2813222" cy="77225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05D1B73-B399-0548-9F11-886337A49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6364" r="47678"/>
          <a:stretch/>
        </p:blipFill>
        <p:spPr>
          <a:xfrm>
            <a:off x="0" y="5236029"/>
            <a:ext cx="6379029" cy="16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3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C2BF65-6C14-AA4F-ACEE-0BD9100C9688}"/>
              </a:ext>
            </a:extLst>
          </p:cNvPr>
          <p:cNvSpPr/>
          <p:nvPr userDrawn="1"/>
        </p:nvSpPr>
        <p:spPr>
          <a:xfrm>
            <a:off x="0" y="0"/>
            <a:ext cx="3098800" cy="956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4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F222-289B-46A5-BFDC-6931D1D34E3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B1B2-2196-47DE-B1AA-2DAEAEC39AAC}" type="slidenum">
              <a:rPr lang="en-IE" smtClean="0"/>
              <a:t>‹#›</a:t>
            </a:fld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69" y="5088476"/>
            <a:ext cx="2822355" cy="141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01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F222-289B-46A5-BFDC-6931D1D34E3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B1B2-2196-47DE-B1AA-2DAEAEC39AAC}" type="slidenum">
              <a:rPr lang="en-IE" smtClean="0"/>
              <a:t>‹#›</a:t>
            </a:fld>
            <a:endParaRPr lang="en-I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49" y="5167675"/>
            <a:ext cx="2829956" cy="1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2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F222-289B-46A5-BFDC-6931D1D34E3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B1B2-2196-47DE-B1AA-2DAEAEC39AAC}" type="slidenum">
              <a:rPr lang="en-IE" smtClean="0"/>
              <a:t>‹#›</a:t>
            </a:fld>
            <a:endParaRPr lang="en-I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7" y="0"/>
            <a:ext cx="3099574" cy="15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0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12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4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D881-2D20-E443-8278-7565946FD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146" y="3692568"/>
            <a:ext cx="8052486" cy="142312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5BA10C-D040-BC44-942D-30B9829C4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07271"/>
            <a:ext cx="9144000" cy="52511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6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C2BF65-6C14-AA4F-ACEE-0BD9100C9688}"/>
              </a:ext>
            </a:extLst>
          </p:cNvPr>
          <p:cNvSpPr/>
          <p:nvPr userDrawn="1"/>
        </p:nvSpPr>
        <p:spPr>
          <a:xfrm>
            <a:off x="0" y="0"/>
            <a:ext cx="3098800" cy="956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752AE-E6D5-714C-B39F-ECA53C33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8577649" cy="10365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FFB62-886B-AC43-806B-FD939868A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3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73CF20-41E1-994B-8B37-038D6DBD1253}"/>
              </a:ext>
            </a:extLst>
          </p:cNvPr>
          <p:cNvSpPr/>
          <p:nvPr userDrawn="1"/>
        </p:nvSpPr>
        <p:spPr>
          <a:xfrm>
            <a:off x="0" y="0"/>
            <a:ext cx="12192000" cy="1240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2BF65-6C14-AA4F-ACEE-0BD9100C9688}"/>
              </a:ext>
            </a:extLst>
          </p:cNvPr>
          <p:cNvSpPr/>
          <p:nvPr userDrawn="1"/>
        </p:nvSpPr>
        <p:spPr>
          <a:xfrm>
            <a:off x="0" y="0"/>
            <a:ext cx="3098800" cy="956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752AE-E6D5-714C-B39F-ECA53C33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8577649" cy="10365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FFB62-886B-AC43-806B-FD939868A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73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C2BF65-6C14-AA4F-ACEE-0BD9100C9688}"/>
              </a:ext>
            </a:extLst>
          </p:cNvPr>
          <p:cNvSpPr/>
          <p:nvPr userDrawn="1"/>
        </p:nvSpPr>
        <p:spPr>
          <a:xfrm>
            <a:off x="9720943" y="-10206"/>
            <a:ext cx="2598056" cy="138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752AE-E6D5-714C-B39F-ECA53C33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8577649" cy="10365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FFB62-886B-AC43-806B-FD939868A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4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52AE-E6D5-714C-B39F-ECA53C33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FFB62-886B-AC43-806B-FD939868A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0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52AE-E6D5-714C-B39F-ECA53C33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FFB62-886B-AC43-806B-FD939868A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3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3BA1F-F4C6-D946-A86E-0EA4486C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0571"/>
            <a:ext cx="9071919" cy="82537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8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3BA1F-F4C6-D946-A86E-0EA4486C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0571"/>
            <a:ext cx="9071919" cy="82537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9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0BBAE-A003-5F46-8F10-DB087EEB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155"/>
            <a:ext cx="10515600" cy="11815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48099-8CAA-1D46-A3E2-8BF943A61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23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A3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145B"/>
        </a:buClr>
        <a:buSzPct val="12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145B"/>
        </a:buClr>
        <a:buSzPct val="12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145B"/>
        </a:buClr>
        <a:buSzPct val="12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145B"/>
        </a:buClr>
        <a:buSzPct val="12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145B"/>
        </a:buClr>
        <a:buSzPct val="12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F222-289B-46A5-BFDC-6931D1D34E3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CEB1B2-2196-47DE-B1AA-2DAEAEC39A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85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6" r:id="rId4"/>
    <p:sldLayoutId id="2147483684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C18750B-D94B-0343-962C-0B74E5DBC2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306" y="331350"/>
            <a:ext cx="3743319" cy="156274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551CD53-4AFF-2D4E-B2B7-6096C70618A7}"/>
              </a:ext>
            </a:extLst>
          </p:cNvPr>
          <p:cNvSpPr/>
          <p:nvPr/>
        </p:nvSpPr>
        <p:spPr>
          <a:xfrm>
            <a:off x="0" y="2919470"/>
            <a:ext cx="12192000" cy="3982920"/>
          </a:xfrm>
          <a:custGeom>
            <a:avLst/>
            <a:gdLst>
              <a:gd name="connsiteX0" fmla="*/ 0 w 12192000"/>
              <a:gd name="connsiteY0" fmla="*/ 0 h 3652413"/>
              <a:gd name="connsiteX1" fmla="*/ 12192000 w 12192000"/>
              <a:gd name="connsiteY1" fmla="*/ 0 h 3652413"/>
              <a:gd name="connsiteX2" fmla="*/ 12192000 w 12192000"/>
              <a:gd name="connsiteY2" fmla="*/ 3652413 h 3652413"/>
              <a:gd name="connsiteX3" fmla="*/ 0 w 12192000"/>
              <a:gd name="connsiteY3" fmla="*/ 3652413 h 3652413"/>
              <a:gd name="connsiteX4" fmla="*/ 0 w 12192000"/>
              <a:gd name="connsiteY4" fmla="*/ 0 h 3652413"/>
              <a:gd name="connsiteX0" fmla="*/ 0 w 12192000"/>
              <a:gd name="connsiteY0" fmla="*/ 506776 h 4159189"/>
              <a:gd name="connsiteX1" fmla="*/ 12192000 w 12192000"/>
              <a:gd name="connsiteY1" fmla="*/ 0 h 4159189"/>
              <a:gd name="connsiteX2" fmla="*/ 12192000 w 12192000"/>
              <a:gd name="connsiteY2" fmla="*/ 4159189 h 4159189"/>
              <a:gd name="connsiteX3" fmla="*/ 0 w 12192000"/>
              <a:gd name="connsiteY3" fmla="*/ 4159189 h 4159189"/>
              <a:gd name="connsiteX4" fmla="*/ 0 w 12192000"/>
              <a:gd name="connsiteY4" fmla="*/ 506776 h 4159189"/>
              <a:gd name="connsiteX0" fmla="*/ 11017 w 12192000"/>
              <a:gd name="connsiteY0" fmla="*/ 1465244 h 4159189"/>
              <a:gd name="connsiteX1" fmla="*/ 12192000 w 12192000"/>
              <a:gd name="connsiteY1" fmla="*/ 0 h 4159189"/>
              <a:gd name="connsiteX2" fmla="*/ 12192000 w 12192000"/>
              <a:gd name="connsiteY2" fmla="*/ 4159189 h 4159189"/>
              <a:gd name="connsiteX3" fmla="*/ 0 w 12192000"/>
              <a:gd name="connsiteY3" fmla="*/ 4159189 h 4159189"/>
              <a:gd name="connsiteX4" fmla="*/ 11017 w 12192000"/>
              <a:gd name="connsiteY4" fmla="*/ 1465244 h 4159189"/>
              <a:gd name="connsiteX0" fmla="*/ 1060 w 12193060"/>
              <a:gd name="connsiteY0" fmla="*/ 2049138 h 4159189"/>
              <a:gd name="connsiteX1" fmla="*/ 12193060 w 12193060"/>
              <a:gd name="connsiteY1" fmla="*/ 0 h 4159189"/>
              <a:gd name="connsiteX2" fmla="*/ 12193060 w 12193060"/>
              <a:gd name="connsiteY2" fmla="*/ 4159189 h 4159189"/>
              <a:gd name="connsiteX3" fmla="*/ 1060 w 12193060"/>
              <a:gd name="connsiteY3" fmla="*/ 4159189 h 4159189"/>
              <a:gd name="connsiteX4" fmla="*/ 1060 w 12193060"/>
              <a:gd name="connsiteY4" fmla="*/ 2049138 h 4159189"/>
              <a:gd name="connsiteX0" fmla="*/ 1060 w 12193060"/>
              <a:gd name="connsiteY0" fmla="*/ 1872869 h 3982920"/>
              <a:gd name="connsiteX1" fmla="*/ 12193060 w 12193060"/>
              <a:gd name="connsiteY1" fmla="*/ 0 h 3982920"/>
              <a:gd name="connsiteX2" fmla="*/ 12193060 w 12193060"/>
              <a:gd name="connsiteY2" fmla="*/ 3982920 h 3982920"/>
              <a:gd name="connsiteX3" fmla="*/ 1060 w 12193060"/>
              <a:gd name="connsiteY3" fmla="*/ 3982920 h 3982920"/>
              <a:gd name="connsiteX4" fmla="*/ 1060 w 12193060"/>
              <a:gd name="connsiteY4" fmla="*/ 1872869 h 3982920"/>
              <a:gd name="connsiteX0" fmla="*/ 11017 w 12192000"/>
              <a:gd name="connsiteY0" fmla="*/ 1949988 h 3982920"/>
              <a:gd name="connsiteX1" fmla="*/ 12192000 w 12192000"/>
              <a:gd name="connsiteY1" fmla="*/ 0 h 3982920"/>
              <a:gd name="connsiteX2" fmla="*/ 12192000 w 12192000"/>
              <a:gd name="connsiteY2" fmla="*/ 3982920 h 3982920"/>
              <a:gd name="connsiteX3" fmla="*/ 0 w 12192000"/>
              <a:gd name="connsiteY3" fmla="*/ 3982920 h 3982920"/>
              <a:gd name="connsiteX4" fmla="*/ 11017 w 12192000"/>
              <a:gd name="connsiteY4" fmla="*/ 1949988 h 398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82920">
                <a:moveTo>
                  <a:pt x="11017" y="1949988"/>
                </a:moveTo>
                <a:lnTo>
                  <a:pt x="12192000" y="0"/>
                </a:lnTo>
                <a:lnTo>
                  <a:pt x="12192000" y="3982920"/>
                </a:lnTo>
                <a:lnTo>
                  <a:pt x="0" y="3982920"/>
                </a:lnTo>
                <a:cubicBezTo>
                  <a:pt x="3672" y="3084938"/>
                  <a:pt x="7345" y="2847970"/>
                  <a:pt x="11017" y="194998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nip Diagonal Corner of Rectangle 2">
            <a:extLst>
              <a:ext uri="{FF2B5EF4-FFF2-40B4-BE49-F238E27FC236}">
                <a16:creationId xmlns:a16="http://schemas.microsoft.com/office/drawing/2014/main" id="{1528283E-E92E-084E-8E5A-DA4FAD4FF74C}"/>
              </a:ext>
            </a:extLst>
          </p:cNvPr>
          <p:cNvSpPr/>
          <p:nvPr/>
        </p:nvSpPr>
        <p:spPr>
          <a:xfrm>
            <a:off x="0" y="0"/>
            <a:ext cx="12200479" cy="6912035"/>
          </a:xfrm>
          <a:custGeom>
            <a:avLst/>
            <a:gdLst>
              <a:gd name="connsiteX0" fmla="*/ 0 w 11620870"/>
              <a:gd name="connsiteY0" fmla="*/ 0 h 5854823"/>
              <a:gd name="connsiteX1" fmla="*/ 10645047 w 11620870"/>
              <a:gd name="connsiteY1" fmla="*/ 0 h 5854823"/>
              <a:gd name="connsiteX2" fmla="*/ 11620870 w 11620870"/>
              <a:gd name="connsiteY2" fmla="*/ 975823 h 5854823"/>
              <a:gd name="connsiteX3" fmla="*/ 11620870 w 11620870"/>
              <a:gd name="connsiteY3" fmla="*/ 5854823 h 5854823"/>
              <a:gd name="connsiteX4" fmla="*/ 11620870 w 11620870"/>
              <a:gd name="connsiteY4" fmla="*/ 5854823 h 5854823"/>
              <a:gd name="connsiteX5" fmla="*/ 975823 w 11620870"/>
              <a:gd name="connsiteY5" fmla="*/ 5854823 h 5854823"/>
              <a:gd name="connsiteX6" fmla="*/ 0 w 11620870"/>
              <a:gd name="connsiteY6" fmla="*/ 4879000 h 5854823"/>
              <a:gd name="connsiteX7" fmla="*/ 0 w 11620870"/>
              <a:gd name="connsiteY7" fmla="*/ 0 h 5854823"/>
              <a:gd name="connsiteX0" fmla="*/ 0 w 11620870"/>
              <a:gd name="connsiteY0" fmla="*/ 0 h 5854823"/>
              <a:gd name="connsiteX1" fmla="*/ 11612713 w 11620870"/>
              <a:gd name="connsiteY1" fmla="*/ 3622089 h 5854823"/>
              <a:gd name="connsiteX2" fmla="*/ 11620870 w 11620870"/>
              <a:gd name="connsiteY2" fmla="*/ 975823 h 5854823"/>
              <a:gd name="connsiteX3" fmla="*/ 11620870 w 11620870"/>
              <a:gd name="connsiteY3" fmla="*/ 5854823 h 5854823"/>
              <a:gd name="connsiteX4" fmla="*/ 11620870 w 11620870"/>
              <a:gd name="connsiteY4" fmla="*/ 5854823 h 5854823"/>
              <a:gd name="connsiteX5" fmla="*/ 975823 w 11620870"/>
              <a:gd name="connsiteY5" fmla="*/ 5854823 h 5854823"/>
              <a:gd name="connsiteX6" fmla="*/ 0 w 11620870"/>
              <a:gd name="connsiteY6" fmla="*/ 4879000 h 5854823"/>
              <a:gd name="connsiteX7" fmla="*/ 0 w 11620870"/>
              <a:gd name="connsiteY7" fmla="*/ 0 h 5854823"/>
              <a:gd name="connsiteX0" fmla="*/ 0 w 12215673"/>
              <a:gd name="connsiteY0" fmla="*/ 0 h 5854823"/>
              <a:gd name="connsiteX1" fmla="*/ 11612713 w 12215673"/>
              <a:gd name="connsiteY1" fmla="*/ 3622089 h 5854823"/>
              <a:gd name="connsiteX2" fmla="*/ 12215673 w 12215673"/>
              <a:gd name="connsiteY2" fmla="*/ 3834433 h 5854823"/>
              <a:gd name="connsiteX3" fmla="*/ 11620870 w 12215673"/>
              <a:gd name="connsiteY3" fmla="*/ 5854823 h 5854823"/>
              <a:gd name="connsiteX4" fmla="*/ 11620870 w 12215673"/>
              <a:gd name="connsiteY4" fmla="*/ 5854823 h 5854823"/>
              <a:gd name="connsiteX5" fmla="*/ 975823 w 12215673"/>
              <a:gd name="connsiteY5" fmla="*/ 5854823 h 5854823"/>
              <a:gd name="connsiteX6" fmla="*/ 0 w 12215673"/>
              <a:gd name="connsiteY6" fmla="*/ 4879000 h 5854823"/>
              <a:gd name="connsiteX7" fmla="*/ 0 w 12215673"/>
              <a:gd name="connsiteY7" fmla="*/ 0 h 5854823"/>
              <a:gd name="connsiteX0" fmla="*/ 0 w 12215673"/>
              <a:gd name="connsiteY0" fmla="*/ 0 h 5854823"/>
              <a:gd name="connsiteX1" fmla="*/ 11612713 w 12215673"/>
              <a:gd name="connsiteY1" fmla="*/ 3622089 h 5854823"/>
              <a:gd name="connsiteX2" fmla="*/ 12215673 w 12215673"/>
              <a:gd name="connsiteY2" fmla="*/ 3807800 h 5854823"/>
              <a:gd name="connsiteX3" fmla="*/ 11620870 w 12215673"/>
              <a:gd name="connsiteY3" fmla="*/ 5854823 h 5854823"/>
              <a:gd name="connsiteX4" fmla="*/ 11620870 w 12215673"/>
              <a:gd name="connsiteY4" fmla="*/ 5854823 h 5854823"/>
              <a:gd name="connsiteX5" fmla="*/ 975823 w 12215673"/>
              <a:gd name="connsiteY5" fmla="*/ 5854823 h 5854823"/>
              <a:gd name="connsiteX6" fmla="*/ 0 w 12215673"/>
              <a:gd name="connsiteY6" fmla="*/ 4879000 h 5854823"/>
              <a:gd name="connsiteX7" fmla="*/ 0 w 12215673"/>
              <a:gd name="connsiteY7" fmla="*/ 0 h 5854823"/>
              <a:gd name="connsiteX0" fmla="*/ 0 w 12251184"/>
              <a:gd name="connsiteY0" fmla="*/ 0 h 5890334"/>
              <a:gd name="connsiteX1" fmla="*/ 11612713 w 12251184"/>
              <a:gd name="connsiteY1" fmla="*/ 3622089 h 5890334"/>
              <a:gd name="connsiteX2" fmla="*/ 12215673 w 12251184"/>
              <a:gd name="connsiteY2" fmla="*/ 3807800 h 5890334"/>
              <a:gd name="connsiteX3" fmla="*/ 11620870 w 12251184"/>
              <a:gd name="connsiteY3" fmla="*/ 5854823 h 5890334"/>
              <a:gd name="connsiteX4" fmla="*/ 12251184 w 12251184"/>
              <a:gd name="connsiteY4" fmla="*/ 5890334 h 5890334"/>
              <a:gd name="connsiteX5" fmla="*/ 975823 w 12251184"/>
              <a:gd name="connsiteY5" fmla="*/ 5854823 h 5890334"/>
              <a:gd name="connsiteX6" fmla="*/ 0 w 12251184"/>
              <a:gd name="connsiteY6" fmla="*/ 4879000 h 5890334"/>
              <a:gd name="connsiteX7" fmla="*/ 0 w 12251184"/>
              <a:gd name="connsiteY7" fmla="*/ 0 h 5890334"/>
              <a:gd name="connsiteX0" fmla="*/ 0 w 12251184"/>
              <a:gd name="connsiteY0" fmla="*/ 0 h 5890334"/>
              <a:gd name="connsiteX1" fmla="*/ 11612713 w 12251184"/>
              <a:gd name="connsiteY1" fmla="*/ 3622089 h 5890334"/>
              <a:gd name="connsiteX2" fmla="*/ 12215673 w 12251184"/>
              <a:gd name="connsiteY2" fmla="*/ 3807800 h 5890334"/>
              <a:gd name="connsiteX3" fmla="*/ 12197919 w 12251184"/>
              <a:gd name="connsiteY3" fmla="*/ 5481961 h 5890334"/>
              <a:gd name="connsiteX4" fmla="*/ 12251184 w 12251184"/>
              <a:gd name="connsiteY4" fmla="*/ 5890334 h 5890334"/>
              <a:gd name="connsiteX5" fmla="*/ 975823 w 12251184"/>
              <a:gd name="connsiteY5" fmla="*/ 5854823 h 5890334"/>
              <a:gd name="connsiteX6" fmla="*/ 0 w 12251184"/>
              <a:gd name="connsiteY6" fmla="*/ 4879000 h 5890334"/>
              <a:gd name="connsiteX7" fmla="*/ 0 w 12251184"/>
              <a:gd name="connsiteY7" fmla="*/ 0 h 5890334"/>
              <a:gd name="connsiteX0" fmla="*/ 0 w 12215673"/>
              <a:gd name="connsiteY0" fmla="*/ 0 h 5899212"/>
              <a:gd name="connsiteX1" fmla="*/ 11612713 w 12215673"/>
              <a:gd name="connsiteY1" fmla="*/ 3622089 h 5899212"/>
              <a:gd name="connsiteX2" fmla="*/ 12215673 w 12215673"/>
              <a:gd name="connsiteY2" fmla="*/ 3807800 h 5899212"/>
              <a:gd name="connsiteX3" fmla="*/ 12197919 w 12215673"/>
              <a:gd name="connsiteY3" fmla="*/ 5481961 h 5899212"/>
              <a:gd name="connsiteX4" fmla="*/ 12189040 w 12215673"/>
              <a:gd name="connsiteY4" fmla="*/ 5899212 h 5899212"/>
              <a:gd name="connsiteX5" fmla="*/ 975823 w 12215673"/>
              <a:gd name="connsiteY5" fmla="*/ 5854823 h 5899212"/>
              <a:gd name="connsiteX6" fmla="*/ 0 w 12215673"/>
              <a:gd name="connsiteY6" fmla="*/ 4879000 h 5899212"/>
              <a:gd name="connsiteX7" fmla="*/ 0 w 12215673"/>
              <a:gd name="connsiteY7" fmla="*/ 0 h 5899212"/>
              <a:gd name="connsiteX0" fmla="*/ 0 w 12215673"/>
              <a:gd name="connsiteY0" fmla="*/ 0 h 5899212"/>
              <a:gd name="connsiteX1" fmla="*/ 11612713 w 12215673"/>
              <a:gd name="connsiteY1" fmla="*/ 3622089 h 5899212"/>
              <a:gd name="connsiteX2" fmla="*/ 12215673 w 12215673"/>
              <a:gd name="connsiteY2" fmla="*/ 3807800 h 5899212"/>
              <a:gd name="connsiteX3" fmla="*/ 12197919 w 12215673"/>
              <a:gd name="connsiteY3" fmla="*/ 5481961 h 5899212"/>
              <a:gd name="connsiteX4" fmla="*/ 12189040 w 12215673"/>
              <a:gd name="connsiteY4" fmla="*/ 5899212 h 5899212"/>
              <a:gd name="connsiteX5" fmla="*/ 1819201 w 12215673"/>
              <a:gd name="connsiteY5" fmla="*/ 5881457 h 5899212"/>
              <a:gd name="connsiteX6" fmla="*/ 0 w 12215673"/>
              <a:gd name="connsiteY6" fmla="*/ 4879000 h 5899212"/>
              <a:gd name="connsiteX7" fmla="*/ 0 w 12215673"/>
              <a:gd name="connsiteY7" fmla="*/ 0 h 5899212"/>
              <a:gd name="connsiteX0" fmla="*/ 17755 w 12215673"/>
              <a:gd name="connsiteY0" fmla="*/ 0 h 6929021"/>
              <a:gd name="connsiteX1" fmla="*/ 11612713 w 12215673"/>
              <a:gd name="connsiteY1" fmla="*/ 4651898 h 6929021"/>
              <a:gd name="connsiteX2" fmla="*/ 12215673 w 12215673"/>
              <a:gd name="connsiteY2" fmla="*/ 4837609 h 6929021"/>
              <a:gd name="connsiteX3" fmla="*/ 12197919 w 12215673"/>
              <a:gd name="connsiteY3" fmla="*/ 6511770 h 6929021"/>
              <a:gd name="connsiteX4" fmla="*/ 12189040 w 12215673"/>
              <a:gd name="connsiteY4" fmla="*/ 6929021 h 6929021"/>
              <a:gd name="connsiteX5" fmla="*/ 1819201 w 12215673"/>
              <a:gd name="connsiteY5" fmla="*/ 6911266 h 6929021"/>
              <a:gd name="connsiteX6" fmla="*/ 0 w 12215673"/>
              <a:gd name="connsiteY6" fmla="*/ 5908809 h 6929021"/>
              <a:gd name="connsiteX7" fmla="*/ 17755 w 12215673"/>
              <a:gd name="connsiteY7" fmla="*/ 0 h 6929021"/>
              <a:gd name="connsiteX0" fmla="*/ 17755 w 12215673"/>
              <a:gd name="connsiteY0" fmla="*/ 0 h 6929021"/>
              <a:gd name="connsiteX1" fmla="*/ 11488425 w 12215673"/>
              <a:gd name="connsiteY1" fmla="*/ 4287914 h 6929021"/>
              <a:gd name="connsiteX2" fmla="*/ 12215673 w 12215673"/>
              <a:gd name="connsiteY2" fmla="*/ 4837609 h 6929021"/>
              <a:gd name="connsiteX3" fmla="*/ 12197919 w 12215673"/>
              <a:gd name="connsiteY3" fmla="*/ 6511770 h 6929021"/>
              <a:gd name="connsiteX4" fmla="*/ 12189040 w 12215673"/>
              <a:gd name="connsiteY4" fmla="*/ 6929021 h 6929021"/>
              <a:gd name="connsiteX5" fmla="*/ 1819201 w 12215673"/>
              <a:gd name="connsiteY5" fmla="*/ 6911266 h 6929021"/>
              <a:gd name="connsiteX6" fmla="*/ 0 w 12215673"/>
              <a:gd name="connsiteY6" fmla="*/ 5908809 h 6929021"/>
              <a:gd name="connsiteX7" fmla="*/ 17755 w 12215673"/>
              <a:gd name="connsiteY7" fmla="*/ 0 h 6929021"/>
              <a:gd name="connsiteX0" fmla="*/ 17755 w 12215673"/>
              <a:gd name="connsiteY0" fmla="*/ 0 h 6929021"/>
              <a:gd name="connsiteX1" fmla="*/ 12215673 w 12215673"/>
              <a:gd name="connsiteY1" fmla="*/ 4837609 h 6929021"/>
              <a:gd name="connsiteX2" fmla="*/ 12197919 w 12215673"/>
              <a:gd name="connsiteY2" fmla="*/ 6511770 h 6929021"/>
              <a:gd name="connsiteX3" fmla="*/ 12189040 w 12215673"/>
              <a:gd name="connsiteY3" fmla="*/ 6929021 h 6929021"/>
              <a:gd name="connsiteX4" fmla="*/ 1819201 w 12215673"/>
              <a:gd name="connsiteY4" fmla="*/ 6911266 h 6929021"/>
              <a:gd name="connsiteX5" fmla="*/ 0 w 12215673"/>
              <a:gd name="connsiteY5" fmla="*/ 5908809 h 6929021"/>
              <a:gd name="connsiteX6" fmla="*/ 17755 w 12215673"/>
              <a:gd name="connsiteY6" fmla="*/ 0 h 6929021"/>
              <a:gd name="connsiteX0" fmla="*/ 17755 w 12197919"/>
              <a:gd name="connsiteY0" fmla="*/ 0 h 6929021"/>
              <a:gd name="connsiteX1" fmla="*/ 12189040 w 12197919"/>
              <a:gd name="connsiteY1" fmla="*/ 3576980 h 6929021"/>
              <a:gd name="connsiteX2" fmla="*/ 12197919 w 12197919"/>
              <a:gd name="connsiteY2" fmla="*/ 6511770 h 6929021"/>
              <a:gd name="connsiteX3" fmla="*/ 12189040 w 12197919"/>
              <a:gd name="connsiteY3" fmla="*/ 6929021 h 6929021"/>
              <a:gd name="connsiteX4" fmla="*/ 1819201 w 12197919"/>
              <a:gd name="connsiteY4" fmla="*/ 6911266 h 6929021"/>
              <a:gd name="connsiteX5" fmla="*/ 0 w 12197919"/>
              <a:gd name="connsiteY5" fmla="*/ 5908809 h 6929021"/>
              <a:gd name="connsiteX6" fmla="*/ 17755 w 12197919"/>
              <a:gd name="connsiteY6" fmla="*/ 0 h 6929021"/>
              <a:gd name="connsiteX0" fmla="*/ 17755 w 12198771"/>
              <a:gd name="connsiteY0" fmla="*/ 0 h 6929021"/>
              <a:gd name="connsiteX1" fmla="*/ 12197917 w 12198771"/>
              <a:gd name="connsiteY1" fmla="*/ 3940965 h 6929021"/>
              <a:gd name="connsiteX2" fmla="*/ 12197919 w 12198771"/>
              <a:gd name="connsiteY2" fmla="*/ 6511770 h 6929021"/>
              <a:gd name="connsiteX3" fmla="*/ 12189040 w 12198771"/>
              <a:gd name="connsiteY3" fmla="*/ 6929021 h 6929021"/>
              <a:gd name="connsiteX4" fmla="*/ 1819201 w 12198771"/>
              <a:gd name="connsiteY4" fmla="*/ 6911266 h 6929021"/>
              <a:gd name="connsiteX5" fmla="*/ 0 w 12198771"/>
              <a:gd name="connsiteY5" fmla="*/ 5908809 h 6929021"/>
              <a:gd name="connsiteX6" fmla="*/ 17755 w 12198771"/>
              <a:gd name="connsiteY6" fmla="*/ 0 h 6929021"/>
              <a:gd name="connsiteX0" fmla="*/ 17755 w 12198771"/>
              <a:gd name="connsiteY0" fmla="*/ 0 h 6929021"/>
              <a:gd name="connsiteX1" fmla="*/ 12197917 w 12198771"/>
              <a:gd name="connsiteY1" fmla="*/ 3940965 h 6929021"/>
              <a:gd name="connsiteX2" fmla="*/ 12197919 w 12198771"/>
              <a:gd name="connsiteY2" fmla="*/ 6511770 h 6929021"/>
              <a:gd name="connsiteX3" fmla="*/ 12189040 w 12198771"/>
              <a:gd name="connsiteY3" fmla="*/ 6929021 h 6929021"/>
              <a:gd name="connsiteX4" fmla="*/ 1978999 w 12198771"/>
              <a:gd name="connsiteY4" fmla="*/ 6893511 h 6929021"/>
              <a:gd name="connsiteX5" fmla="*/ 0 w 12198771"/>
              <a:gd name="connsiteY5" fmla="*/ 5908809 h 6929021"/>
              <a:gd name="connsiteX6" fmla="*/ 17755 w 12198771"/>
              <a:gd name="connsiteY6" fmla="*/ 0 h 6929021"/>
              <a:gd name="connsiteX0" fmla="*/ 8877 w 12198771"/>
              <a:gd name="connsiteY0" fmla="*/ 0 h 6858000"/>
              <a:gd name="connsiteX1" fmla="*/ 12197917 w 12198771"/>
              <a:gd name="connsiteY1" fmla="*/ 3869944 h 6858000"/>
              <a:gd name="connsiteX2" fmla="*/ 12197919 w 12198771"/>
              <a:gd name="connsiteY2" fmla="*/ 6440749 h 6858000"/>
              <a:gd name="connsiteX3" fmla="*/ 12189040 w 12198771"/>
              <a:gd name="connsiteY3" fmla="*/ 6858000 h 6858000"/>
              <a:gd name="connsiteX4" fmla="*/ 1978999 w 12198771"/>
              <a:gd name="connsiteY4" fmla="*/ 6822490 h 6858000"/>
              <a:gd name="connsiteX5" fmla="*/ 0 w 12198771"/>
              <a:gd name="connsiteY5" fmla="*/ 5837788 h 6858000"/>
              <a:gd name="connsiteX6" fmla="*/ 8877 w 12198771"/>
              <a:gd name="connsiteY6" fmla="*/ 0 h 6858000"/>
              <a:gd name="connsiteX0" fmla="*/ 1708 w 12200480"/>
              <a:gd name="connsiteY0" fmla="*/ 0 h 6902389"/>
              <a:gd name="connsiteX1" fmla="*/ 12199626 w 12200480"/>
              <a:gd name="connsiteY1" fmla="*/ 3914333 h 6902389"/>
              <a:gd name="connsiteX2" fmla="*/ 12199628 w 12200480"/>
              <a:gd name="connsiteY2" fmla="*/ 6485138 h 6902389"/>
              <a:gd name="connsiteX3" fmla="*/ 12190749 w 12200480"/>
              <a:gd name="connsiteY3" fmla="*/ 6902389 h 6902389"/>
              <a:gd name="connsiteX4" fmla="*/ 1980708 w 12200480"/>
              <a:gd name="connsiteY4" fmla="*/ 6866879 h 6902389"/>
              <a:gd name="connsiteX5" fmla="*/ 1709 w 12200480"/>
              <a:gd name="connsiteY5" fmla="*/ 5882177 h 6902389"/>
              <a:gd name="connsiteX6" fmla="*/ 1708 w 12200480"/>
              <a:gd name="connsiteY6" fmla="*/ 0 h 6902389"/>
              <a:gd name="connsiteX0" fmla="*/ 141 w 12368246"/>
              <a:gd name="connsiteY0" fmla="*/ 0 h 6608878"/>
              <a:gd name="connsiteX1" fmla="*/ 12367392 w 12368246"/>
              <a:gd name="connsiteY1" fmla="*/ 3620822 h 6608878"/>
              <a:gd name="connsiteX2" fmla="*/ 12367394 w 12368246"/>
              <a:gd name="connsiteY2" fmla="*/ 6191627 h 6608878"/>
              <a:gd name="connsiteX3" fmla="*/ 12358515 w 12368246"/>
              <a:gd name="connsiteY3" fmla="*/ 6608878 h 6608878"/>
              <a:gd name="connsiteX4" fmla="*/ 2148474 w 12368246"/>
              <a:gd name="connsiteY4" fmla="*/ 6573368 h 6608878"/>
              <a:gd name="connsiteX5" fmla="*/ 169475 w 12368246"/>
              <a:gd name="connsiteY5" fmla="*/ 5588666 h 6608878"/>
              <a:gd name="connsiteX6" fmla="*/ 141 w 12368246"/>
              <a:gd name="connsiteY6" fmla="*/ 0 h 6608878"/>
              <a:gd name="connsiteX0" fmla="*/ 1709 w 12200480"/>
              <a:gd name="connsiteY0" fmla="*/ 0 h 6891100"/>
              <a:gd name="connsiteX1" fmla="*/ 12199626 w 12200480"/>
              <a:gd name="connsiteY1" fmla="*/ 3903044 h 6891100"/>
              <a:gd name="connsiteX2" fmla="*/ 12199628 w 12200480"/>
              <a:gd name="connsiteY2" fmla="*/ 6473849 h 6891100"/>
              <a:gd name="connsiteX3" fmla="*/ 12190749 w 12200480"/>
              <a:gd name="connsiteY3" fmla="*/ 6891100 h 6891100"/>
              <a:gd name="connsiteX4" fmla="*/ 1980708 w 12200480"/>
              <a:gd name="connsiteY4" fmla="*/ 6855590 h 6891100"/>
              <a:gd name="connsiteX5" fmla="*/ 1709 w 12200480"/>
              <a:gd name="connsiteY5" fmla="*/ 5870888 h 6891100"/>
              <a:gd name="connsiteX6" fmla="*/ 1709 w 12200480"/>
              <a:gd name="connsiteY6" fmla="*/ 0 h 6891100"/>
              <a:gd name="connsiteX0" fmla="*/ 1709 w 12200480"/>
              <a:gd name="connsiteY0" fmla="*/ 0 h 6891100"/>
              <a:gd name="connsiteX1" fmla="*/ 12199626 w 12200480"/>
              <a:gd name="connsiteY1" fmla="*/ 3903044 h 6891100"/>
              <a:gd name="connsiteX2" fmla="*/ 12199628 w 12200480"/>
              <a:gd name="connsiteY2" fmla="*/ 6473849 h 6891100"/>
              <a:gd name="connsiteX3" fmla="*/ 12190749 w 12200480"/>
              <a:gd name="connsiteY3" fmla="*/ 6891100 h 6891100"/>
              <a:gd name="connsiteX4" fmla="*/ 1924263 w 12200480"/>
              <a:gd name="connsiteY4" fmla="*/ 6889457 h 6891100"/>
              <a:gd name="connsiteX5" fmla="*/ 1709 w 12200480"/>
              <a:gd name="connsiteY5" fmla="*/ 5870888 h 6891100"/>
              <a:gd name="connsiteX6" fmla="*/ 1709 w 12200480"/>
              <a:gd name="connsiteY6" fmla="*/ 0 h 6891100"/>
              <a:gd name="connsiteX0" fmla="*/ 1709 w 12200480"/>
              <a:gd name="connsiteY0" fmla="*/ 0 h 6912035"/>
              <a:gd name="connsiteX1" fmla="*/ 12199626 w 12200480"/>
              <a:gd name="connsiteY1" fmla="*/ 3903044 h 6912035"/>
              <a:gd name="connsiteX2" fmla="*/ 12199628 w 12200480"/>
              <a:gd name="connsiteY2" fmla="*/ 6473849 h 6912035"/>
              <a:gd name="connsiteX3" fmla="*/ 12190749 w 12200480"/>
              <a:gd name="connsiteY3" fmla="*/ 6891100 h 6912035"/>
              <a:gd name="connsiteX4" fmla="*/ 1991997 w 12200480"/>
              <a:gd name="connsiteY4" fmla="*/ 6912035 h 6912035"/>
              <a:gd name="connsiteX5" fmla="*/ 1709 w 12200480"/>
              <a:gd name="connsiteY5" fmla="*/ 5870888 h 6912035"/>
              <a:gd name="connsiteX6" fmla="*/ 1709 w 12200480"/>
              <a:gd name="connsiteY6" fmla="*/ 0 h 6912035"/>
              <a:gd name="connsiteX0" fmla="*/ 978 w 12199749"/>
              <a:gd name="connsiteY0" fmla="*/ 0 h 6912035"/>
              <a:gd name="connsiteX1" fmla="*/ 12198895 w 12199749"/>
              <a:gd name="connsiteY1" fmla="*/ 3903044 h 6912035"/>
              <a:gd name="connsiteX2" fmla="*/ 12198897 w 12199749"/>
              <a:gd name="connsiteY2" fmla="*/ 6473849 h 6912035"/>
              <a:gd name="connsiteX3" fmla="*/ 12190018 w 12199749"/>
              <a:gd name="connsiteY3" fmla="*/ 6891100 h 6912035"/>
              <a:gd name="connsiteX4" fmla="*/ 1991266 w 12199749"/>
              <a:gd name="connsiteY4" fmla="*/ 6912035 h 6912035"/>
              <a:gd name="connsiteX5" fmla="*/ 12267 w 12199749"/>
              <a:gd name="connsiteY5" fmla="*/ 5814444 h 6912035"/>
              <a:gd name="connsiteX6" fmla="*/ 978 w 12199749"/>
              <a:gd name="connsiteY6" fmla="*/ 0 h 6912035"/>
              <a:gd name="connsiteX0" fmla="*/ 1708 w 12200479"/>
              <a:gd name="connsiteY0" fmla="*/ 0 h 6912035"/>
              <a:gd name="connsiteX1" fmla="*/ 12199625 w 12200479"/>
              <a:gd name="connsiteY1" fmla="*/ 3903044 h 6912035"/>
              <a:gd name="connsiteX2" fmla="*/ 12199627 w 12200479"/>
              <a:gd name="connsiteY2" fmla="*/ 6473849 h 6912035"/>
              <a:gd name="connsiteX3" fmla="*/ 12190748 w 12200479"/>
              <a:gd name="connsiteY3" fmla="*/ 6891100 h 6912035"/>
              <a:gd name="connsiteX4" fmla="*/ 1991996 w 12200479"/>
              <a:gd name="connsiteY4" fmla="*/ 6912035 h 6912035"/>
              <a:gd name="connsiteX5" fmla="*/ 1708 w 12200479"/>
              <a:gd name="connsiteY5" fmla="*/ 5848311 h 6912035"/>
              <a:gd name="connsiteX6" fmla="*/ 1708 w 12200479"/>
              <a:gd name="connsiteY6" fmla="*/ 0 h 69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479" h="6912035">
                <a:moveTo>
                  <a:pt x="1708" y="0"/>
                </a:moveTo>
                <a:lnTo>
                  <a:pt x="12199625" y="3903044"/>
                </a:lnTo>
                <a:cubicBezTo>
                  <a:pt x="12202585" y="4881307"/>
                  <a:pt x="12196667" y="5495586"/>
                  <a:pt x="12199627" y="6473849"/>
                </a:cubicBezTo>
                <a:lnTo>
                  <a:pt x="12190748" y="6891100"/>
                </a:lnTo>
                <a:lnTo>
                  <a:pt x="1991996" y="6912035"/>
                </a:lnTo>
                <a:lnTo>
                  <a:pt x="1708" y="5848311"/>
                </a:lnTo>
                <a:cubicBezTo>
                  <a:pt x="7626" y="3878708"/>
                  <a:pt x="-4210" y="1969603"/>
                  <a:pt x="1708" y="0"/>
                </a:cubicBezTo>
                <a:close/>
              </a:path>
            </a:pathLst>
          </a:custGeom>
          <a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10" y="2749210"/>
            <a:ext cx="114847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IE" sz="3600" b="1" dirty="0">
                <a:solidFill>
                  <a:schemeClr val="bg1"/>
                </a:solidFill>
              </a:rPr>
              <a:t>PLANNING FOR THE FUTURE </a:t>
            </a:r>
            <a:endParaRPr lang="en-IE" sz="3600" b="1" dirty="0" smtClean="0">
              <a:solidFill>
                <a:schemeClr val="bg1"/>
              </a:solidFill>
            </a:endParaRPr>
          </a:p>
          <a:p>
            <a:pPr lvl="0">
              <a:spcAft>
                <a:spcPts val="1200"/>
              </a:spcAft>
              <a:defRPr/>
            </a:pPr>
            <a:r>
              <a:rPr lang="en-IE" sz="3600" b="1" dirty="0" smtClean="0">
                <a:solidFill>
                  <a:schemeClr val="bg1"/>
                </a:solidFill>
              </a:rPr>
              <a:t>Investing </a:t>
            </a:r>
            <a:r>
              <a:rPr lang="en-IE" sz="3600" b="1" dirty="0">
                <a:solidFill>
                  <a:schemeClr val="bg1"/>
                </a:solidFill>
              </a:rPr>
              <a:t>in strong strategic spatial planning to ensure the delivery of the critical infrastructure</a:t>
            </a:r>
            <a:endParaRPr kumimoji="0" lang="en-IE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9306" y="5604053"/>
            <a:ext cx="395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Anne Marie O’Connor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Deputy Regulator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8248" y="5512540"/>
            <a:ext cx="6134694" cy="1048911"/>
            <a:chOff x="4841374" y="5567564"/>
            <a:chExt cx="7430800" cy="1189867"/>
          </a:xfrm>
        </p:grpSpPr>
        <p:sp>
          <p:nvSpPr>
            <p:cNvPr id="10" name="Subtitle 2"/>
            <p:cNvSpPr txBox="1">
              <a:spLocks/>
            </p:cNvSpPr>
            <p:nvPr/>
          </p:nvSpPr>
          <p:spPr>
            <a:xfrm>
              <a:off x="7892808" y="5636679"/>
              <a:ext cx="2317593" cy="48870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IE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PlanningReg</a:t>
              </a:r>
              <a:endParaRPr lang="en-I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2"/>
            <p:cNvGrpSpPr/>
            <p:nvPr/>
          </p:nvGrpSpPr>
          <p:grpSpPr>
            <a:xfrm>
              <a:off x="7330757" y="5611030"/>
              <a:ext cx="540000" cy="540000"/>
              <a:chOff x="1751013" y="1600200"/>
              <a:chExt cx="1749425" cy="1752600"/>
            </a:xfrm>
            <a:effectLst>
              <a:outerShdw dist="101600" dir="168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751013" y="1600200"/>
                <a:ext cx="1749425" cy="1752600"/>
              </a:xfrm>
              <a:custGeom>
                <a:avLst/>
                <a:gdLst/>
                <a:ahLst/>
                <a:cxnLst>
                  <a:cxn ang="0">
                    <a:pos x="585" y="1"/>
                  </a:cxn>
                  <a:cxn ang="0">
                    <a:pos x="650" y="9"/>
                  </a:cxn>
                  <a:cxn ang="0">
                    <a:pos x="713" y="24"/>
                  </a:cxn>
                  <a:cxn ang="0">
                    <a:pos x="773" y="46"/>
                  </a:cxn>
                  <a:cxn ang="0">
                    <a:pos x="829" y="75"/>
                  </a:cxn>
                  <a:cxn ang="0">
                    <a:pos x="882" y="110"/>
                  </a:cxn>
                  <a:cxn ang="0">
                    <a:pos x="930" y="151"/>
                  </a:cxn>
                  <a:cxn ang="0">
                    <a:pos x="973" y="196"/>
                  </a:cxn>
                  <a:cxn ang="0">
                    <a:pos x="1010" y="246"/>
                  </a:cxn>
                  <a:cxn ang="0">
                    <a:pos x="1042" y="301"/>
                  </a:cxn>
                  <a:cxn ang="0">
                    <a:pos x="1068" y="359"/>
                  </a:cxn>
                  <a:cxn ang="0">
                    <a:pos x="1087" y="421"/>
                  </a:cxn>
                  <a:cxn ang="0">
                    <a:pos x="1098" y="485"/>
                  </a:cxn>
                  <a:cxn ang="0">
                    <a:pos x="1102" y="552"/>
                  </a:cxn>
                  <a:cxn ang="0">
                    <a:pos x="1098" y="619"/>
                  </a:cxn>
                  <a:cxn ang="0">
                    <a:pos x="1087" y="683"/>
                  </a:cxn>
                  <a:cxn ang="0">
                    <a:pos x="1068" y="745"/>
                  </a:cxn>
                  <a:cxn ang="0">
                    <a:pos x="1042" y="803"/>
                  </a:cxn>
                  <a:cxn ang="0">
                    <a:pos x="1010" y="857"/>
                  </a:cxn>
                  <a:cxn ang="0">
                    <a:pos x="973" y="908"/>
                  </a:cxn>
                  <a:cxn ang="0">
                    <a:pos x="930" y="953"/>
                  </a:cxn>
                  <a:cxn ang="0">
                    <a:pos x="882" y="994"/>
                  </a:cxn>
                  <a:cxn ang="0">
                    <a:pos x="829" y="1029"/>
                  </a:cxn>
                  <a:cxn ang="0">
                    <a:pos x="773" y="1057"/>
                  </a:cxn>
                  <a:cxn ang="0">
                    <a:pos x="713" y="1080"/>
                  </a:cxn>
                  <a:cxn ang="0">
                    <a:pos x="650" y="1095"/>
                  </a:cxn>
                  <a:cxn ang="0">
                    <a:pos x="585" y="1103"/>
                  </a:cxn>
                  <a:cxn ang="0">
                    <a:pos x="518" y="1103"/>
                  </a:cxn>
                  <a:cxn ang="0">
                    <a:pos x="452" y="1095"/>
                  </a:cxn>
                  <a:cxn ang="0">
                    <a:pos x="389" y="1080"/>
                  </a:cxn>
                  <a:cxn ang="0">
                    <a:pos x="329" y="1057"/>
                  </a:cxn>
                  <a:cxn ang="0">
                    <a:pos x="273" y="1029"/>
                  </a:cxn>
                  <a:cxn ang="0">
                    <a:pos x="221" y="994"/>
                  </a:cxn>
                  <a:cxn ang="0">
                    <a:pos x="173" y="953"/>
                  </a:cxn>
                  <a:cxn ang="0">
                    <a:pos x="130" y="908"/>
                  </a:cxn>
                  <a:cxn ang="0">
                    <a:pos x="92" y="857"/>
                  </a:cxn>
                  <a:cxn ang="0">
                    <a:pos x="60" y="803"/>
                  </a:cxn>
                  <a:cxn ang="0">
                    <a:pos x="34" y="745"/>
                  </a:cxn>
                  <a:cxn ang="0">
                    <a:pos x="16" y="683"/>
                  </a:cxn>
                  <a:cxn ang="0">
                    <a:pos x="4" y="619"/>
                  </a:cxn>
                  <a:cxn ang="0">
                    <a:pos x="0" y="552"/>
                  </a:cxn>
                  <a:cxn ang="0">
                    <a:pos x="4" y="485"/>
                  </a:cxn>
                  <a:cxn ang="0">
                    <a:pos x="16" y="421"/>
                  </a:cxn>
                  <a:cxn ang="0">
                    <a:pos x="34" y="359"/>
                  </a:cxn>
                  <a:cxn ang="0">
                    <a:pos x="60" y="301"/>
                  </a:cxn>
                  <a:cxn ang="0">
                    <a:pos x="92" y="246"/>
                  </a:cxn>
                  <a:cxn ang="0">
                    <a:pos x="130" y="196"/>
                  </a:cxn>
                  <a:cxn ang="0">
                    <a:pos x="173" y="151"/>
                  </a:cxn>
                  <a:cxn ang="0">
                    <a:pos x="221" y="110"/>
                  </a:cxn>
                  <a:cxn ang="0">
                    <a:pos x="273" y="75"/>
                  </a:cxn>
                  <a:cxn ang="0">
                    <a:pos x="329" y="46"/>
                  </a:cxn>
                  <a:cxn ang="0">
                    <a:pos x="389" y="24"/>
                  </a:cxn>
                  <a:cxn ang="0">
                    <a:pos x="452" y="9"/>
                  </a:cxn>
                  <a:cxn ang="0">
                    <a:pos x="518" y="1"/>
                  </a:cxn>
                </a:cxnLst>
                <a:rect l="0" t="0" r="r" b="b"/>
                <a:pathLst>
                  <a:path w="1102" h="1104">
                    <a:moveTo>
                      <a:pt x="551" y="0"/>
                    </a:moveTo>
                    <a:lnTo>
                      <a:pt x="585" y="1"/>
                    </a:lnTo>
                    <a:lnTo>
                      <a:pt x="618" y="4"/>
                    </a:lnTo>
                    <a:lnTo>
                      <a:pt x="650" y="9"/>
                    </a:lnTo>
                    <a:lnTo>
                      <a:pt x="682" y="15"/>
                    </a:lnTo>
                    <a:lnTo>
                      <a:pt x="713" y="24"/>
                    </a:lnTo>
                    <a:lnTo>
                      <a:pt x="744" y="34"/>
                    </a:lnTo>
                    <a:lnTo>
                      <a:pt x="773" y="46"/>
                    </a:lnTo>
                    <a:lnTo>
                      <a:pt x="802" y="60"/>
                    </a:lnTo>
                    <a:lnTo>
                      <a:pt x="829" y="75"/>
                    </a:lnTo>
                    <a:lnTo>
                      <a:pt x="856" y="92"/>
                    </a:lnTo>
                    <a:lnTo>
                      <a:pt x="882" y="110"/>
                    </a:lnTo>
                    <a:lnTo>
                      <a:pt x="906" y="129"/>
                    </a:lnTo>
                    <a:lnTo>
                      <a:pt x="930" y="151"/>
                    </a:lnTo>
                    <a:lnTo>
                      <a:pt x="952" y="173"/>
                    </a:lnTo>
                    <a:lnTo>
                      <a:pt x="973" y="196"/>
                    </a:lnTo>
                    <a:lnTo>
                      <a:pt x="992" y="221"/>
                    </a:lnTo>
                    <a:lnTo>
                      <a:pt x="1010" y="246"/>
                    </a:lnTo>
                    <a:lnTo>
                      <a:pt x="1027" y="273"/>
                    </a:lnTo>
                    <a:lnTo>
                      <a:pt x="1042" y="301"/>
                    </a:lnTo>
                    <a:lnTo>
                      <a:pt x="1056" y="330"/>
                    </a:lnTo>
                    <a:lnTo>
                      <a:pt x="1068" y="359"/>
                    </a:lnTo>
                    <a:lnTo>
                      <a:pt x="1078" y="390"/>
                    </a:lnTo>
                    <a:lnTo>
                      <a:pt x="1087" y="421"/>
                    </a:lnTo>
                    <a:lnTo>
                      <a:pt x="1093" y="453"/>
                    </a:lnTo>
                    <a:lnTo>
                      <a:pt x="1098" y="485"/>
                    </a:lnTo>
                    <a:lnTo>
                      <a:pt x="1101" y="518"/>
                    </a:lnTo>
                    <a:lnTo>
                      <a:pt x="1102" y="552"/>
                    </a:lnTo>
                    <a:lnTo>
                      <a:pt x="1101" y="585"/>
                    </a:lnTo>
                    <a:lnTo>
                      <a:pt x="1098" y="619"/>
                    </a:lnTo>
                    <a:lnTo>
                      <a:pt x="1093" y="651"/>
                    </a:lnTo>
                    <a:lnTo>
                      <a:pt x="1087" y="683"/>
                    </a:lnTo>
                    <a:lnTo>
                      <a:pt x="1078" y="714"/>
                    </a:lnTo>
                    <a:lnTo>
                      <a:pt x="1068" y="745"/>
                    </a:lnTo>
                    <a:lnTo>
                      <a:pt x="1056" y="774"/>
                    </a:lnTo>
                    <a:lnTo>
                      <a:pt x="1042" y="803"/>
                    </a:lnTo>
                    <a:lnTo>
                      <a:pt x="1027" y="830"/>
                    </a:lnTo>
                    <a:lnTo>
                      <a:pt x="1010" y="857"/>
                    </a:lnTo>
                    <a:lnTo>
                      <a:pt x="992" y="883"/>
                    </a:lnTo>
                    <a:lnTo>
                      <a:pt x="973" y="908"/>
                    </a:lnTo>
                    <a:lnTo>
                      <a:pt x="952" y="931"/>
                    </a:lnTo>
                    <a:lnTo>
                      <a:pt x="930" y="953"/>
                    </a:lnTo>
                    <a:lnTo>
                      <a:pt x="906" y="974"/>
                    </a:lnTo>
                    <a:lnTo>
                      <a:pt x="882" y="994"/>
                    </a:lnTo>
                    <a:lnTo>
                      <a:pt x="856" y="1012"/>
                    </a:lnTo>
                    <a:lnTo>
                      <a:pt x="829" y="1029"/>
                    </a:lnTo>
                    <a:lnTo>
                      <a:pt x="802" y="1044"/>
                    </a:lnTo>
                    <a:lnTo>
                      <a:pt x="773" y="1057"/>
                    </a:lnTo>
                    <a:lnTo>
                      <a:pt x="744" y="1070"/>
                    </a:lnTo>
                    <a:lnTo>
                      <a:pt x="713" y="1080"/>
                    </a:lnTo>
                    <a:lnTo>
                      <a:pt x="682" y="1088"/>
                    </a:lnTo>
                    <a:lnTo>
                      <a:pt x="650" y="1095"/>
                    </a:lnTo>
                    <a:lnTo>
                      <a:pt x="618" y="1100"/>
                    </a:lnTo>
                    <a:lnTo>
                      <a:pt x="585" y="1103"/>
                    </a:lnTo>
                    <a:lnTo>
                      <a:pt x="551" y="1104"/>
                    </a:lnTo>
                    <a:lnTo>
                      <a:pt x="518" y="1103"/>
                    </a:lnTo>
                    <a:lnTo>
                      <a:pt x="485" y="1100"/>
                    </a:lnTo>
                    <a:lnTo>
                      <a:pt x="452" y="1095"/>
                    </a:lnTo>
                    <a:lnTo>
                      <a:pt x="420" y="1088"/>
                    </a:lnTo>
                    <a:lnTo>
                      <a:pt x="389" y="1080"/>
                    </a:lnTo>
                    <a:lnTo>
                      <a:pt x="359" y="1070"/>
                    </a:lnTo>
                    <a:lnTo>
                      <a:pt x="329" y="1057"/>
                    </a:lnTo>
                    <a:lnTo>
                      <a:pt x="301" y="1044"/>
                    </a:lnTo>
                    <a:lnTo>
                      <a:pt x="273" y="1029"/>
                    </a:lnTo>
                    <a:lnTo>
                      <a:pt x="246" y="1012"/>
                    </a:lnTo>
                    <a:lnTo>
                      <a:pt x="221" y="994"/>
                    </a:lnTo>
                    <a:lnTo>
                      <a:pt x="196" y="974"/>
                    </a:lnTo>
                    <a:lnTo>
                      <a:pt x="173" y="953"/>
                    </a:lnTo>
                    <a:lnTo>
                      <a:pt x="151" y="931"/>
                    </a:lnTo>
                    <a:lnTo>
                      <a:pt x="130" y="908"/>
                    </a:lnTo>
                    <a:lnTo>
                      <a:pt x="110" y="883"/>
                    </a:lnTo>
                    <a:lnTo>
                      <a:pt x="92" y="857"/>
                    </a:lnTo>
                    <a:lnTo>
                      <a:pt x="75" y="830"/>
                    </a:lnTo>
                    <a:lnTo>
                      <a:pt x="60" y="803"/>
                    </a:lnTo>
                    <a:lnTo>
                      <a:pt x="47" y="774"/>
                    </a:lnTo>
                    <a:lnTo>
                      <a:pt x="34" y="745"/>
                    </a:lnTo>
                    <a:lnTo>
                      <a:pt x="24" y="714"/>
                    </a:lnTo>
                    <a:lnTo>
                      <a:pt x="16" y="683"/>
                    </a:lnTo>
                    <a:lnTo>
                      <a:pt x="9" y="651"/>
                    </a:lnTo>
                    <a:lnTo>
                      <a:pt x="4" y="619"/>
                    </a:lnTo>
                    <a:lnTo>
                      <a:pt x="1" y="585"/>
                    </a:lnTo>
                    <a:lnTo>
                      <a:pt x="0" y="552"/>
                    </a:lnTo>
                    <a:lnTo>
                      <a:pt x="1" y="518"/>
                    </a:lnTo>
                    <a:lnTo>
                      <a:pt x="4" y="485"/>
                    </a:lnTo>
                    <a:lnTo>
                      <a:pt x="9" y="453"/>
                    </a:lnTo>
                    <a:lnTo>
                      <a:pt x="16" y="421"/>
                    </a:lnTo>
                    <a:lnTo>
                      <a:pt x="24" y="390"/>
                    </a:lnTo>
                    <a:lnTo>
                      <a:pt x="34" y="359"/>
                    </a:lnTo>
                    <a:lnTo>
                      <a:pt x="47" y="330"/>
                    </a:lnTo>
                    <a:lnTo>
                      <a:pt x="60" y="301"/>
                    </a:lnTo>
                    <a:lnTo>
                      <a:pt x="75" y="273"/>
                    </a:lnTo>
                    <a:lnTo>
                      <a:pt x="92" y="246"/>
                    </a:lnTo>
                    <a:lnTo>
                      <a:pt x="110" y="221"/>
                    </a:lnTo>
                    <a:lnTo>
                      <a:pt x="130" y="196"/>
                    </a:lnTo>
                    <a:lnTo>
                      <a:pt x="151" y="173"/>
                    </a:lnTo>
                    <a:lnTo>
                      <a:pt x="173" y="151"/>
                    </a:lnTo>
                    <a:lnTo>
                      <a:pt x="196" y="129"/>
                    </a:lnTo>
                    <a:lnTo>
                      <a:pt x="221" y="110"/>
                    </a:lnTo>
                    <a:lnTo>
                      <a:pt x="246" y="92"/>
                    </a:lnTo>
                    <a:lnTo>
                      <a:pt x="273" y="75"/>
                    </a:lnTo>
                    <a:lnTo>
                      <a:pt x="301" y="60"/>
                    </a:lnTo>
                    <a:lnTo>
                      <a:pt x="329" y="46"/>
                    </a:lnTo>
                    <a:lnTo>
                      <a:pt x="359" y="34"/>
                    </a:lnTo>
                    <a:lnTo>
                      <a:pt x="389" y="24"/>
                    </a:lnTo>
                    <a:lnTo>
                      <a:pt x="420" y="15"/>
                    </a:lnTo>
                    <a:lnTo>
                      <a:pt x="452" y="9"/>
                    </a:lnTo>
                    <a:lnTo>
                      <a:pt x="485" y="4"/>
                    </a:lnTo>
                    <a:lnTo>
                      <a:pt x="518" y="1"/>
                    </a:lnTo>
                    <a:lnTo>
                      <a:pt x="551" y="0"/>
                    </a:lnTo>
                    <a:close/>
                  </a:path>
                </a:pathLst>
              </a:custGeom>
              <a:solidFill>
                <a:srgbClr val="00376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2020888" y="1870075"/>
                <a:ext cx="1479550" cy="1482725"/>
              </a:xfrm>
              <a:custGeom>
                <a:avLst/>
                <a:gdLst/>
                <a:ahLst/>
                <a:cxnLst>
                  <a:cxn ang="0">
                    <a:pos x="779" y="0"/>
                  </a:cxn>
                  <a:cxn ang="0">
                    <a:pos x="801" y="23"/>
                  </a:cxn>
                  <a:cxn ang="0">
                    <a:pos x="820" y="48"/>
                  </a:cxn>
                  <a:cxn ang="0">
                    <a:pos x="839" y="74"/>
                  </a:cxn>
                  <a:cxn ang="0">
                    <a:pos x="856" y="101"/>
                  </a:cxn>
                  <a:cxn ang="0">
                    <a:pos x="871" y="129"/>
                  </a:cxn>
                  <a:cxn ang="0">
                    <a:pos x="885" y="158"/>
                  </a:cxn>
                  <a:cxn ang="0">
                    <a:pos x="897" y="187"/>
                  </a:cxn>
                  <a:cxn ang="0">
                    <a:pos x="908" y="218"/>
                  </a:cxn>
                  <a:cxn ang="0">
                    <a:pos x="916" y="249"/>
                  </a:cxn>
                  <a:cxn ang="0">
                    <a:pos x="923" y="282"/>
                  </a:cxn>
                  <a:cxn ang="0">
                    <a:pos x="928" y="314"/>
                  </a:cxn>
                  <a:cxn ang="0">
                    <a:pos x="931" y="348"/>
                  </a:cxn>
                  <a:cxn ang="0">
                    <a:pos x="932" y="382"/>
                  </a:cxn>
                  <a:cxn ang="0">
                    <a:pos x="931" y="415"/>
                  </a:cxn>
                  <a:cxn ang="0">
                    <a:pos x="928" y="449"/>
                  </a:cxn>
                  <a:cxn ang="0">
                    <a:pos x="923" y="481"/>
                  </a:cxn>
                  <a:cxn ang="0">
                    <a:pos x="917" y="513"/>
                  </a:cxn>
                  <a:cxn ang="0">
                    <a:pos x="908" y="544"/>
                  </a:cxn>
                  <a:cxn ang="0">
                    <a:pos x="898" y="575"/>
                  </a:cxn>
                  <a:cxn ang="0">
                    <a:pos x="886" y="604"/>
                  </a:cxn>
                  <a:cxn ang="0">
                    <a:pos x="872" y="633"/>
                  </a:cxn>
                  <a:cxn ang="0">
                    <a:pos x="857" y="660"/>
                  </a:cxn>
                  <a:cxn ang="0">
                    <a:pos x="840" y="687"/>
                  </a:cxn>
                  <a:cxn ang="0">
                    <a:pos x="822" y="713"/>
                  </a:cxn>
                  <a:cxn ang="0">
                    <a:pos x="803" y="738"/>
                  </a:cxn>
                  <a:cxn ang="0">
                    <a:pos x="782" y="761"/>
                  </a:cxn>
                  <a:cxn ang="0">
                    <a:pos x="760" y="783"/>
                  </a:cxn>
                  <a:cxn ang="0">
                    <a:pos x="736" y="804"/>
                  </a:cxn>
                  <a:cxn ang="0">
                    <a:pos x="712" y="824"/>
                  </a:cxn>
                  <a:cxn ang="0">
                    <a:pos x="686" y="842"/>
                  </a:cxn>
                  <a:cxn ang="0">
                    <a:pos x="659" y="859"/>
                  </a:cxn>
                  <a:cxn ang="0">
                    <a:pos x="632" y="874"/>
                  </a:cxn>
                  <a:cxn ang="0">
                    <a:pos x="603" y="887"/>
                  </a:cxn>
                  <a:cxn ang="0">
                    <a:pos x="574" y="900"/>
                  </a:cxn>
                  <a:cxn ang="0">
                    <a:pos x="543" y="910"/>
                  </a:cxn>
                  <a:cxn ang="0">
                    <a:pos x="512" y="918"/>
                  </a:cxn>
                  <a:cxn ang="0">
                    <a:pos x="480" y="925"/>
                  </a:cxn>
                  <a:cxn ang="0">
                    <a:pos x="448" y="930"/>
                  </a:cxn>
                  <a:cxn ang="0">
                    <a:pos x="415" y="933"/>
                  </a:cxn>
                  <a:cxn ang="0">
                    <a:pos x="381" y="934"/>
                  </a:cxn>
                  <a:cxn ang="0">
                    <a:pos x="347" y="933"/>
                  </a:cxn>
                  <a:cxn ang="0">
                    <a:pos x="314" y="930"/>
                  </a:cxn>
                  <a:cxn ang="0">
                    <a:pos x="281" y="925"/>
                  </a:cxn>
                  <a:cxn ang="0">
                    <a:pos x="249" y="918"/>
                  </a:cxn>
                  <a:cxn ang="0">
                    <a:pos x="218" y="909"/>
                  </a:cxn>
                  <a:cxn ang="0">
                    <a:pos x="187" y="899"/>
                  </a:cxn>
                  <a:cxn ang="0">
                    <a:pos x="157" y="886"/>
                  </a:cxn>
                  <a:cxn ang="0">
                    <a:pos x="129" y="873"/>
                  </a:cxn>
                  <a:cxn ang="0">
                    <a:pos x="100" y="857"/>
                  </a:cxn>
                  <a:cxn ang="0">
                    <a:pos x="74" y="840"/>
                  </a:cxn>
                  <a:cxn ang="0">
                    <a:pos x="48" y="821"/>
                  </a:cxn>
                  <a:cxn ang="0">
                    <a:pos x="23" y="802"/>
                  </a:cxn>
                  <a:cxn ang="0">
                    <a:pos x="0" y="780"/>
                  </a:cxn>
                  <a:cxn ang="0">
                    <a:pos x="779" y="0"/>
                  </a:cxn>
                </a:cxnLst>
                <a:rect l="0" t="0" r="r" b="b"/>
                <a:pathLst>
                  <a:path w="932" h="934">
                    <a:moveTo>
                      <a:pt x="779" y="0"/>
                    </a:moveTo>
                    <a:lnTo>
                      <a:pt x="801" y="23"/>
                    </a:lnTo>
                    <a:lnTo>
                      <a:pt x="820" y="48"/>
                    </a:lnTo>
                    <a:lnTo>
                      <a:pt x="839" y="74"/>
                    </a:lnTo>
                    <a:lnTo>
                      <a:pt x="856" y="101"/>
                    </a:lnTo>
                    <a:lnTo>
                      <a:pt x="871" y="129"/>
                    </a:lnTo>
                    <a:lnTo>
                      <a:pt x="885" y="158"/>
                    </a:lnTo>
                    <a:lnTo>
                      <a:pt x="897" y="187"/>
                    </a:lnTo>
                    <a:lnTo>
                      <a:pt x="908" y="218"/>
                    </a:lnTo>
                    <a:lnTo>
                      <a:pt x="916" y="249"/>
                    </a:lnTo>
                    <a:lnTo>
                      <a:pt x="923" y="282"/>
                    </a:lnTo>
                    <a:lnTo>
                      <a:pt x="928" y="314"/>
                    </a:lnTo>
                    <a:lnTo>
                      <a:pt x="931" y="348"/>
                    </a:lnTo>
                    <a:lnTo>
                      <a:pt x="932" y="382"/>
                    </a:lnTo>
                    <a:lnTo>
                      <a:pt x="931" y="415"/>
                    </a:lnTo>
                    <a:lnTo>
                      <a:pt x="928" y="449"/>
                    </a:lnTo>
                    <a:lnTo>
                      <a:pt x="923" y="481"/>
                    </a:lnTo>
                    <a:lnTo>
                      <a:pt x="917" y="513"/>
                    </a:lnTo>
                    <a:lnTo>
                      <a:pt x="908" y="544"/>
                    </a:lnTo>
                    <a:lnTo>
                      <a:pt x="898" y="575"/>
                    </a:lnTo>
                    <a:lnTo>
                      <a:pt x="886" y="604"/>
                    </a:lnTo>
                    <a:lnTo>
                      <a:pt x="872" y="633"/>
                    </a:lnTo>
                    <a:lnTo>
                      <a:pt x="857" y="660"/>
                    </a:lnTo>
                    <a:lnTo>
                      <a:pt x="840" y="687"/>
                    </a:lnTo>
                    <a:lnTo>
                      <a:pt x="822" y="713"/>
                    </a:lnTo>
                    <a:lnTo>
                      <a:pt x="803" y="738"/>
                    </a:lnTo>
                    <a:lnTo>
                      <a:pt x="782" y="761"/>
                    </a:lnTo>
                    <a:lnTo>
                      <a:pt x="760" y="783"/>
                    </a:lnTo>
                    <a:lnTo>
                      <a:pt x="736" y="804"/>
                    </a:lnTo>
                    <a:lnTo>
                      <a:pt x="712" y="824"/>
                    </a:lnTo>
                    <a:lnTo>
                      <a:pt x="686" y="842"/>
                    </a:lnTo>
                    <a:lnTo>
                      <a:pt x="659" y="859"/>
                    </a:lnTo>
                    <a:lnTo>
                      <a:pt x="632" y="874"/>
                    </a:lnTo>
                    <a:lnTo>
                      <a:pt x="603" y="887"/>
                    </a:lnTo>
                    <a:lnTo>
                      <a:pt x="574" y="900"/>
                    </a:lnTo>
                    <a:lnTo>
                      <a:pt x="543" y="910"/>
                    </a:lnTo>
                    <a:lnTo>
                      <a:pt x="512" y="918"/>
                    </a:lnTo>
                    <a:lnTo>
                      <a:pt x="480" y="925"/>
                    </a:lnTo>
                    <a:lnTo>
                      <a:pt x="448" y="930"/>
                    </a:lnTo>
                    <a:lnTo>
                      <a:pt x="415" y="933"/>
                    </a:lnTo>
                    <a:lnTo>
                      <a:pt x="381" y="934"/>
                    </a:lnTo>
                    <a:lnTo>
                      <a:pt x="347" y="933"/>
                    </a:lnTo>
                    <a:lnTo>
                      <a:pt x="314" y="930"/>
                    </a:lnTo>
                    <a:lnTo>
                      <a:pt x="281" y="925"/>
                    </a:lnTo>
                    <a:lnTo>
                      <a:pt x="249" y="918"/>
                    </a:lnTo>
                    <a:lnTo>
                      <a:pt x="218" y="909"/>
                    </a:lnTo>
                    <a:lnTo>
                      <a:pt x="187" y="899"/>
                    </a:lnTo>
                    <a:lnTo>
                      <a:pt x="157" y="886"/>
                    </a:lnTo>
                    <a:lnTo>
                      <a:pt x="129" y="873"/>
                    </a:lnTo>
                    <a:lnTo>
                      <a:pt x="100" y="857"/>
                    </a:lnTo>
                    <a:lnTo>
                      <a:pt x="74" y="840"/>
                    </a:lnTo>
                    <a:lnTo>
                      <a:pt x="48" y="821"/>
                    </a:lnTo>
                    <a:lnTo>
                      <a:pt x="23" y="802"/>
                    </a:lnTo>
                    <a:lnTo>
                      <a:pt x="0" y="780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376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2092326" y="2111375"/>
                <a:ext cx="1176338" cy="950913"/>
              </a:xfrm>
              <a:custGeom>
                <a:avLst/>
                <a:gdLst/>
                <a:ahLst/>
                <a:cxnLst>
                  <a:cxn ang="0">
                    <a:pos x="564" y="7"/>
                  </a:cxn>
                  <a:cxn ang="0">
                    <a:pos x="607" y="30"/>
                  </a:cxn>
                  <a:cxn ang="0">
                    <a:pos x="625" y="46"/>
                  </a:cxn>
                  <a:cxn ang="0">
                    <a:pos x="680" y="30"/>
                  </a:cxn>
                  <a:cxn ang="0">
                    <a:pos x="714" y="14"/>
                  </a:cxn>
                  <a:cxn ang="0">
                    <a:pos x="709" y="40"/>
                  </a:cxn>
                  <a:cxn ang="0">
                    <a:pos x="679" y="77"/>
                  </a:cxn>
                  <a:cxn ang="0">
                    <a:pos x="658" y="93"/>
                  </a:cxn>
                  <a:cxn ang="0">
                    <a:pos x="699" y="86"/>
                  </a:cxn>
                  <a:cxn ang="0">
                    <a:pos x="734" y="75"/>
                  </a:cxn>
                  <a:cxn ang="0">
                    <a:pos x="735" y="82"/>
                  </a:cxn>
                  <a:cxn ang="0">
                    <a:pos x="709" y="112"/>
                  </a:cxn>
                  <a:cxn ang="0">
                    <a:pos x="676" y="143"/>
                  </a:cxn>
                  <a:cxn ang="0">
                    <a:pos x="666" y="169"/>
                  </a:cxn>
                  <a:cxn ang="0">
                    <a:pos x="652" y="265"/>
                  </a:cxn>
                  <a:cxn ang="0">
                    <a:pos x="618" y="361"/>
                  </a:cxn>
                  <a:cxn ang="0">
                    <a:pos x="560" y="450"/>
                  </a:cxn>
                  <a:cxn ang="0">
                    <a:pos x="477" y="524"/>
                  </a:cxn>
                  <a:cxn ang="0">
                    <a:pos x="365" y="577"/>
                  </a:cxn>
                  <a:cxn ang="0">
                    <a:pos x="241" y="599"/>
                  </a:cxn>
                  <a:cxn ang="0">
                    <a:pos x="140" y="590"/>
                  </a:cxn>
                  <a:cxn ang="0">
                    <a:pos x="64" y="567"/>
                  </a:cxn>
                  <a:cxn ang="0">
                    <a:pos x="16" y="543"/>
                  </a:cxn>
                  <a:cxn ang="0">
                    <a:pos x="0" y="531"/>
                  </a:cxn>
                  <a:cxn ang="0">
                    <a:pos x="97" y="526"/>
                  </a:cxn>
                  <a:cxn ang="0">
                    <a:pos x="169" y="502"/>
                  </a:cxn>
                  <a:cxn ang="0">
                    <a:pos x="212" y="478"/>
                  </a:cxn>
                  <a:cxn ang="0">
                    <a:pos x="207" y="467"/>
                  </a:cxn>
                  <a:cxn ang="0">
                    <a:pos x="143" y="443"/>
                  </a:cxn>
                  <a:cxn ang="0">
                    <a:pos x="104" y="406"/>
                  </a:cxn>
                  <a:cxn ang="0">
                    <a:pos x="84" y="374"/>
                  </a:cxn>
                  <a:cxn ang="0">
                    <a:pos x="94" y="365"/>
                  </a:cxn>
                  <a:cxn ang="0">
                    <a:pos x="138" y="364"/>
                  </a:cxn>
                  <a:cxn ang="0">
                    <a:pos x="150" y="361"/>
                  </a:cxn>
                  <a:cxn ang="0">
                    <a:pos x="83" y="328"/>
                  </a:cxn>
                  <a:cxn ang="0">
                    <a:pos x="47" y="283"/>
                  </a:cxn>
                  <a:cxn ang="0">
                    <a:pos x="32" y="241"/>
                  </a:cxn>
                  <a:cxn ang="0">
                    <a:pos x="28" y="212"/>
                  </a:cxn>
                  <a:cxn ang="0">
                    <a:pos x="73" y="228"/>
                  </a:cxn>
                  <a:cxn ang="0">
                    <a:pos x="69" y="206"/>
                  </a:cxn>
                  <a:cxn ang="0">
                    <a:pos x="34" y="147"/>
                  </a:cxn>
                  <a:cxn ang="0">
                    <a:pos x="29" y="91"/>
                  </a:cxn>
                  <a:cxn ang="0">
                    <a:pos x="42" y="42"/>
                  </a:cxn>
                  <a:cxn ang="0">
                    <a:pos x="66" y="46"/>
                  </a:cxn>
                  <a:cxn ang="0">
                    <a:pos x="160" y="121"/>
                  </a:cxn>
                  <a:cxn ang="0">
                    <a:pos x="253" y="163"/>
                  </a:cxn>
                  <a:cxn ang="0">
                    <a:pos x="327" y="182"/>
                  </a:cxn>
                  <a:cxn ang="0">
                    <a:pos x="363" y="187"/>
                  </a:cxn>
                  <a:cxn ang="0">
                    <a:pos x="365" y="117"/>
                  </a:cxn>
                  <a:cxn ang="0">
                    <a:pos x="406" y="44"/>
                  </a:cxn>
                  <a:cxn ang="0">
                    <a:pos x="478" y="4"/>
                  </a:cxn>
                </a:cxnLst>
                <a:rect l="0" t="0" r="r" b="b"/>
                <a:pathLst>
                  <a:path w="741" h="599">
                    <a:moveTo>
                      <a:pt x="511" y="0"/>
                    </a:moveTo>
                    <a:lnTo>
                      <a:pt x="526" y="0"/>
                    </a:lnTo>
                    <a:lnTo>
                      <a:pt x="539" y="2"/>
                    </a:lnTo>
                    <a:lnTo>
                      <a:pt x="552" y="4"/>
                    </a:lnTo>
                    <a:lnTo>
                      <a:pt x="564" y="7"/>
                    </a:lnTo>
                    <a:lnTo>
                      <a:pt x="574" y="11"/>
                    </a:lnTo>
                    <a:lnTo>
                      <a:pt x="584" y="16"/>
                    </a:lnTo>
                    <a:lnTo>
                      <a:pt x="593" y="20"/>
                    </a:lnTo>
                    <a:lnTo>
                      <a:pt x="601" y="25"/>
                    </a:lnTo>
                    <a:lnTo>
                      <a:pt x="607" y="30"/>
                    </a:lnTo>
                    <a:lnTo>
                      <a:pt x="613" y="34"/>
                    </a:lnTo>
                    <a:lnTo>
                      <a:pt x="617" y="38"/>
                    </a:lnTo>
                    <a:lnTo>
                      <a:pt x="623" y="44"/>
                    </a:lnTo>
                    <a:lnTo>
                      <a:pt x="625" y="46"/>
                    </a:lnTo>
                    <a:lnTo>
                      <a:pt x="625" y="46"/>
                    </a:lnTo>
                    <a:lnTo>
                      <a:pt x="634" y="45"/>
                    </a:lnTo>
                    <a:lnTo>
                      <a:pt x="643" y="43"/>
                    </a:lnTo>
                    <a:lnTo>
                      <a:pt x="653" y="40"/>
                    </a:lnTo>
                    <a:lnTo>
                      <a:pt x="662" y="37"/>
                    </a:lnTo>
                    <a:lnTo>
                      <a:pt x="680" y="30"/>
                    </a:lnTo>
                    <a:lnTo>
                      <a:pt x="689" y="27"/>
                    </a:lnTo>
                    <a:lnTo>
                      <a:pt x="696" y="23"/>
                    </a:lnTo>
                    <a:lnTo>
                      <a:pt x="703" y="20"/>
                    </a:lnTo>
                    <a:lnTo>
                      <a:pt x="709" y="17"/>
                    </a:lnTo>
                    <a:lnTo>
                      <a:pt x="714" y="14"/>
                    </a:lnTo>
                    <a:lnTo>
                      <a:pt x="718" y="12"/>
                    </a:lnTo>
                    <a:lnTo>
                      <a:pt x="721" y="10"/>
                    </a:lnTo>
                    <a:lnTo>
                      <a:pt x="718" y="21"/>
                    </a:lnTo>
                    <a:lnTo>
                      <a:pt x="714" y="31"/>
                    </a:lnTo>
                    <a:lnTo>
                      <a:pt x="709" y="40"/>
                    </a:lnTo>
                    <a:lnTo>
                      <a:pt x="704" y="49"/>
                    </a:lnTo>
                    <a:lnTo>
                      <a:pt x="698" y="57"/>
                    </a:lnTo>
                    <a:lnTo>
                      <a:pt x="692" y="64"/>
                    </a:lnTo>
                    <a:lnTo>
                      <a:pt x="685" y="71"/>
                    </a:lnTo>
                    <a:lnTo>
                      <a:pt x="679" y="77"/>
                    </a:lnTo>
                    <a:lnTo>
                      <a:pt x="674" y="82"/>
                    </a:lnTo>
                    <a:lnTo>
                      <a:pt x="669" y="86"/>
                    </a:lnTo>
                    <a:lnTo>
                      <a:pt x="664" y="89"/>
                    </a:lnTo>
                    <a:lnTo>
                      <a:pt x="661" y="91"/>
                    </a:lnTo>
                    <a:lnTo>
                      <a:pt x="658" y="93"/>
                    </a:lnTo>
                    <a:lnTo>
                      <a:pt x="658" y="93"/>
                    </a:lnTo>
                    <a:lnTo>
                      <a:pt x="669" y="92"/>
                    </a:lnTo>
                    <a:lnTo>
                      <a:pt x="679" y="90"/>
                    </a:lnTo>
                    <a:lnTo>
                      <a:pt x="689" y="89"/>
                    </a:lnTo>
                    <a:lnTo>
                      <a:pt x="699" y="86"/>
                    </a:lnTo>
                    <a:lnTo>
                      <a:pt x="708" y="84"/>
                    </a:lnTo>
                    <a:lnTo>
                      <a:pt x="716" y="81"/>
                    </a:lnTo>
                    <a:lnTo>
                      <a:pt x="723" y="79"/>
                    </a:lnTo>
                    <a:lnTo>
                      <a:pt x="729" y="77"/>
                    </a:lnTo>
                    <a:lnTo>
                      <a:pt x="734" y="75"/>
                    </a:lnTo>
                    <a:lnTo>
                      <a:pt x="738" y="73"/>
                    </a:lnTo>
                    <a:lnTo>
                      <a:pt x="740" y="72"/>
                    </a:lnTo>
                    <a:lnTo>
                      <a:pt x="741" y="72"/>
                    </a:lnTo>
                    <a:lnTo>
                      <a:pt x="738" y="76"/>
                    </a:lnTo>
                    <a:lnTo>
                      <a:pt x="735" y="82"/>
                    </a:lnTo>
                    <a:lnTo>
                      <a:pt x="730" y="87"/>
                    </a:lnTo>
                    <a:lnTo>
                      <a:pt x="726" y="93"/>
                    </a:lnTo>
                    <a:lnTo>
                      <a:pt x="720" y="99"/>
                    </a:lnTo>
                    <a:lnTo>
                      <a:pt x="714" y="105"/>
                    </a:lnTo>
                    <a:lnTo>
                      <a:pt x="709" y="112"/>
                    </a:lnTo>
                    <a:lnTo>
                      <a:pt x="697" y="124"/>
                    </a:lnTo>
                    <a:lnTo>
                      <a:pt x="691" y="129"/>
                    </a:lnTo>
                    <a:lnTo>
                      <a:pt x="686" y="134"/>
                    </a:lnTo>
                    <a:lnTo>
                      <a:pt x="681" y="139"/>
                    </a:lnTo>
                    <a:lnTo>
                      <a:pt x="676" y="143"/>
                    </a:lnTo>
                    <a:lnTo>
                      <a:pt x="673" y="146"/>
                    </a:lnTo>
                    <a:lnTo>
                      <a:pt x="670" y="149"/>
                    </a:lnTo>
                    <a:lnTo>
                      <a:pt x="668" y="150"/>
                    </a:lnTo>
                    <a:lnTo>
                      <a:pt x="668" y="151"/>
                    </a:lnTo>
                    <a:lnTo>
                      <a:pt x="666" y="169"/>
                    </a:lnTo>
                    <a:lnTo>
                      <a:pt x="665" y="188"/>
                    </a:lnTo>
                    <a:lnTo>
                      <a:pt x="663" y="207"/>
                    </a:lnTo>
                    <a:lnTo>
                      <a:pt x="660" y="226"/>
                    </a:lnTo>
                    <a:lnTo>
                      <a:pt x="656" y="245"/>
                    </a:lnTo>
                    <a:lnTo>
                      <a:pt x="652" y="265"/>
                    </a:lnTo>
                    <a:lnTo>
                      <a:pt x="646" y="284"/>
                    </a:lnTo>
                    <a:lnTo>
                      <a:pt x="641" y="304"/>
                    </a:lnTo>
                    <a:lnTo>
                      <a:pt x="634" y="323"/>
                    </a:lnTo>
                    <a:lnTo>
                      <a:pt x="626" y="342"/>
                    </a:lnTo>
                    <a:lnTo>
                      <a:pt x="618" y="361"/>
                    </a:lnTo>
                    <a:lnTo>
                      <a:pt x="608" y="379"/>
                    </a:lnTo>
                    <a:lnTo>
                      <a:pt x="598" y="398"/>
                    </a:lnTo>
                    <a:lnTo>
                      <a:pt x="586" y="416"/>
                    </a:lnTo>
                    <a:lnTo>
                      <a:pt x="574" y="433"/>
                    </a:lnTo>
                    <a:lnTo>
                      <a:pt x="560" y="450"/>
                    </a:lnTo>
                    <a:lnTo>
                      <a:pt x="546" y="466"/>
                    </a:lnTo>
                    <a:lnTo>
                      <a:pt x="531" y="482"/>
                    </a:lnTo>
                    <a:lnTo>
                      <a:pt x="514" y="497"/>
                    </a:lnTo>
                    <a:lnTo>
                      <a:pt x="496" y="511"/>
                    </a:lnTo>
                    <a:lnTo>
                      <a:pt x="477" y="524"/>
                    </a:lnTo>
                    <a:lnTo>
                      <a:pt x="457" y="537"/>
                    </a:lnTo>
                    <a:lnTo>
                      <a:pt x="436" y="549"/>
                    </a:lnTo>
                    <a:lnTo>
                      <a:pt x="413" y="559"/>
                    </a:lnTo>
                    <a:lnTo>
                      <a:pt x="390" y="569"/>
                    </a:lnTo>
                    <a:lnTo>
                      <a:pt x="365" y="577"/>
                    </a:lnTo>
                    <a:lnTo>
                      <a:pt x="338" y="585"/>
                    </a:lnTo>
                    <a:lnTo>
                      <a:pt x="313" y="590"/>
                    </a:lnTo>
                    <a:lnTo>
                      <a:pt x="288" y="594"/>
                    </a:lnTo>
                    <a:lnTo>
                      <a:pt x="264" y="597"/>
                    </a:lnTo>
                    <a:lnTo>
                      <a:pt x="241" y="599"/>
                    </a:lnTo>
                    <a:lnTo>
                      <a:pt x="219" y="599"/>
                    </a:lnTo>
                    <a:lnTo>
                      <a:pt x="198" y="598"/>
                    </a:lnTo>
                    <a:lnTo>
                      <a:pt x="177" y="596"/>
                    </a:lnTo>
                    <a:lnTo>
                      <a:pt x="158" y="594"/>
                    </a:lnTo>
                    <a:lnTo>
                      <a:pt x="140" y="590"/>
                    </a:lnTo>
                    <a:lnTo>
                      <a:pt x="122" y="587"/>
                    </a:lnTo>
                    <a:lnTo>
                      <a:pt x="106" y="582"/>
                    </a:lnTo>
                    <a:lnTo>
                      <a:pt x="91" y="577"/>
                    </a:lnTo>
                    <a:lnTo>
                      <a:pt x="77" y="572"/>
                    </a:lnTo>
                    <a:lnTo>
                      <a:pt x="64" y="567"/>
                    </a:lnTo>
                    <a:lnTo>
                      <a:pt x="52" y="562"/>
                    </a:lnTo>
                    <a:lnTo>
                      <a:pt x="41" y="557"/>
                    </a:lnTo>
                    <a:lnTo>
                      <a:pt x="32" y="552"/>
                    </a:lnTo>
                    <a:lnTo>
                      <a:pt x="23" y="547"/>
                    </a:lnTo>
                    <a:lnTo>
                      <a:pt x="16" y="543"/>
                    </a:lnTo>
                    <a:lnTo>
                      <a:pt x="10" y="539"/>
                    </a:lnTo>
                    <a:lnTo>
                      <a:pt x="6" y="536"/>
                    </a:lnTo>
                    <a:lnTo>
                      <a:pt x="2" y="533"/>
                    </a:lnTo>
                    <a:lnTo>
                      <a:pt x="0" y="532"/>
                    </a:lnTo>
                    <a:lnTo>
                      <a:pt x="0" y="531"/>
                    </a:lnTo>
                    <a:lnTo>
                      <a:pt x="21" y="533"/>
                    </a:lnTo>
                    <a:lnTo>
                      <a:pt x="41" y="533"/>
                    </a:lnTo>
                    <a:lnTo>
                      <a:pt x="61" y="532"/>
                    </a:lnTo>
                    <a:lnTo>
                      <a:pt x="79" y="529"/>
                    </a:lnTo>
                    <a:lnTo>
                      <a:pt x="97" y="526"/>
                    </a:lnTo>
                    <a:lnTo>
                      <a:pt x="114" y="523"/>
                    </a:lnTo>
                    <a:lnTo>
                      <a:pt x="129" y="518"/>
                    </a:lnTo>
                    <a:lnTo>
                      <a:pt x="144" y="513"/>
                    </a:lnTo>
                    <a:lnTo>
                      <a:pt x="157" y="508"/>
                    </a:lnTo>
                    <a:lnTo>
                      <a:pt x="169" y="502"/>
                    </a:lnTo>
                    <a:lnTo>
                      <a:pt x="180" y="497"/>
                    </a:lnTo>
                    <a:lnTo>
                      <a:pt x="190" y="492"/>
                    </a:lnTo>
                    <a:lnTo>
                      <a:pt x="199" y="487"/>
                    </a:lnTo>
                    <a:lnTo>
                      <a:pt x="206" y="482"/>
                    </a:lnTo>
                    <a:lnTo>
                      <a:pt x="212" y="478"/>
                    </a:lnTo>
                    <a:lnTo>
                      <a:pt x="217" y="474"/>
                    </a:lnTo>
                    <a:lnTo>
                      <a:pt x="220" y="472"/>
                    </a:lnTo>
                    <a:lnTo>
                      <a:pt x="222" y="470"/>
                    </a:lnTo>
                    <a:lnTo>
                      <a:pt x="223" y="469"/>
                    </a:lnTo>
                    <a:lnTo>
                      <a:pt x="207" y="467"/>
                    </a:lnTo>
                    <a:lnTo>
                      <a:pt x="192" y="464"/>
                    </a:lnTo>
                    <a:lnTo>
                      <a:pt x="178" y="460"/>
                    </a:lnTo>
                    <a:lnTo>
                      <a:pt x="165" y="455"/>
                    </a:lnTo>
                    <a:lnTo>
                      <a:pt x="153" y="449"/>
                    </a:lnTo>
                    <a:lnTo>
                      <a:pt x="143" y="443"/>
                    </a:lnTo>
                    <a:lnTo>
                      <a:pt x="133" y="436"/>
                    </a:lnTo>
                    <a:lnTo>
                      <a:pt x="124" y="429"/>
                    </a:lnTo>
                    <a:lnTo>
                      <a:pt x="117" y="421"/>
                    </a:lnTo>
                    <a:lnTo>
                      <a:pt x="110" y="414"/>
                    </a:lnTo>
                    <a:lnTo>
                      <a:pt x="104" y="406"/>
                    </a:lnTo>
                    <a:lnTo>
                      <a:pt x="98" y="399"/>
                    </a:lnTo>
                    <a:lnTo>
                      <a:pt x="94" y="392"/>
                    </a:lnTo>
                    <a:lnTo>
                      <a:pt x="90" y="385"/>
                    </a:lnTo>
                    <a:lnTo>
                      <a:pt x="87" y="379"/>
                    </a:lnTo>
                    <a:lnTo>
                      <a:pt x="84" y="374"/>
                    </a:lnTo>
                    <a:lnTo>
                      <a:pt x="83" y="370"/>
                    </a:lnTo>
                    <a:lnTo>
                      <a:pt x="81" y="367"/>
                    </a:lnTo>
                    <a:lnTo>
                      <a:pt x="81" y="365"/>
                    </a:lnTo>
                    <a:lnTo>
                      <a:pt x="80" y="364"/>
                    </a:lnTo>
                    <a:lnTo>
                      <a:pt x="94" y="365"/>
                    </a:lnTo>
                    <a:lnTo>
                      <a:pt x="105" y="366"/>
                    </a:lnTo>
                    <a:lnTo>
                      <a:pt x="115" y="366"/>
                    </a:lnTo>
                    <a:lnTo>
                      <a:pt x="124" y="366"/>
                    </a:lnTo>
                    <a:lnTo>
                      <a:pt x="132" y="365"/>
                    </a:lnTo>
                    <a:lnTo>
                      <a:pt x="138" y="364"/>
                    </a:lnTo>
                    <a:lnTo>
                      <a:pt x="142" y="363"/>
                    </a:lnTo>
                    <a:lnTo>
                      <a:pt x="146" y="362"/>
                    </a:lnTo>
                    <a:lnTo>
                      <a:pt x="148" y="361"/>
                    </a:lnTo>
                    <a:lnTo>
                      <a:pt x="150" y="361"/>
                    </a:lnTo>
                    <a:lnTo>
                      <a:pt x="150" y="361"/>
                    </a:lnTo>
                    <a:lnTo>
                      <a:pt x="134" y="356"/>
                    </a:lnTo>
                    <a:lnTo>
                      <a:pt x="119" y="350"/>
                    </a:lnTo>
                    <a:lnTo>
                      <a:pt x="106" y="343"/>
                    </a:lnTo>
                    <a:lnTo>
                      <a:pt x="94" y="336"/>
                    </a:lnTo>
                    <a:lnTo>
                      <a:pt x="83" y="328"/>
                    </a:lnTo>
                    <a:lnTo>
                      <a:pt x="74" y="319"/>
                    </a:lnTo>
                    <a:lnTo>
                      <a:pt x="65" y="310"/>
                    </a:lnTo>
                    <a:lnTo>
                      <a:pt x="58" y="301"/>
                    </a:lnTo>
                    <a:lnTo>
                      <a:pt x="52" y="292"/>
                    </a:lnTo>
                    <a:lnTo>
                      <a:pt x="47" y="283"/>
                    </a:lnTo>
                    <a:lnTo>
                      <a:pt x="42" y="274"/>
                    </a:lnTo>
                    <a:lnTo>
                      <a:pt x="39" y="265"/>
                    </a:lnTo>
                    <a:lnTo>
                      <a:pt x="36" y="256"/>
                    </a:lnTo>
                    <a:lnTo>
                      <a:pt x="33" y="248"/>
                    </a:lnTo>
                    <a:lnTo>
                      <a:pt x="32" y="241"/>
                    </a:lnTo>
                    <a:lnTo>
                      <a:pt x="30" y="234"/>
                    </a:lnTo>
                    <a:lnTo>
                      <a:pt x="29" y="228"/>
                    </a:lnTo>
                    <a:lnTo>
                      <a:pt x="29" y="222"/>
                    </a:lnTo>
                    <a:lnTo>
                      <a:pt x="28" y="218"/>
                    </a:lnTo>
                    <a:lnTo>
                      <a:pt x="28" y="212"/>
                    </a:lnTo>
                    <a:lnTo>
                      <a:pt x="37" y="217"/>
                    </a:lnTo>
                    <a:lnTo>
                      <a:pt x="46" y="221"/>
                    </a:lnTo>
                    <a:lnTo>
                      <a:pt x="55" y="224"/>
                    </a:lnTo>
                    <a:lnTo>
                      <a:pt x="64" y="226"/>
                    </a:lnTo>
                    <a:lnTo>
                      <a:pt x="73" y="228"/>
                    </a:lnTo>
                    <a:lnTo>
                      <a:pt x="80" y="229"/>
                    </a:lnTo>
                    <a:lnTo>
                      <a:pt x="87" y="229"/>
                    </a:lnTo>
                    <a:lnTo>
                      <a:pt x="96" y="229"/>
                    </a:lnTo>
                    <a:lnTo>
                      <a:pt x="82" y="218"/>
                    </a:lnTo>
                    <a:lnTo>
                      <a:pt x="69" y="206"/>
                    </a:lnTo>
                    <a:lnTo>
                      <a:pt x="59" y="195"/>
                    </a:lnTo>
                    <a:lnTo>
                      <a:pt x="51" y="183"/>
                    </a:lnTo>
                    <a:lnTo>
                      <a:pt x="44" y="171"/>
                    </a:lnTo>
                    <a:lnTo>
                      <a:pt x="38" y="159"/>
                    </a:lnTo>
                    <a:lnTo>
                      <a:pt x="34" y="147"/>
                    </a:lnTo>
                    <a:lnTo>
                      <a:pt x="31" y="135"/>
                    </a:lnTo>
                    <a:lnTo>
                      <a:pt x="29" y="124"/>
                    </a:lnTo>
                    <a:lnTo>
                      <a:pt x="29" y="112"/>
                    </a:lnTo>
                    <a:lnTo>
                      <a:pt x="29" y="101"/>
                    </a:lnTo>
                    <a:lnTo>
                      <a:pt x="29" y="91"/>
                    </a:lnTo>
                    <a:lnTo>
                      <a:pt x="31" y="81"/>
                    </a:lnTo>
                    <a:lnTo>
                      <a:pt x="33" y="72"/>
                    </a:lnTo>
                    <a:lnTo>
                      <a:pt x="35" y="63"/>
                    </a:lnTo>
                    <a:lnTo>
                      <a:pt x="40" y="48"/>
                    </a:lnTo>
                    <a:lnTo>
                      <a:pt x="42" y="42"/>
                    </a:lnTo>
                    <a:lnTo>
                      <a:pt x="44" y="36"/>
                    </a:lnTo>
                    <a:lnTo>
                      <a:pt x="46" y="32"/>
                    </a:lnTo>
                    <a:lnTo>
                      <a:pt x="48" y="29"/>
                    </a:lnTo>
                    <a:lnTo>
                      <a:pt x="49" y="27"/>
                    </a:lnTo>
                    <a:lnTo>
                      <a:pt x="66" y="46"/>
                    </a:lnTo>
                    <a:lnTo>
                      <a:pt x="84" y="64"/>
                    </a:lnTo>
                    <a:lnTo>
                      <a:pt x="103" y="81"/>
                    </a:lnTo>
                    <a:lnTo>
                      <a:pt x="121" y="96"/>
                    </a:lnTo>
                    <a:lnTo>
                      <a:pt x="140" y="109"/>
                    </a:lnTo>
                    <a:lnTo>
                      <a:pt x="160" y="121"/>
                    </a:lnTo>
                    <a:lnTo>
                      <a:pt x="179" y="132"/>
                    </a:lnTo>
                    <a:lnTo>
                      <a:pt x="198" y="141"/>
                    </a:lnTo>
                    <a:lnTo>
                      <a:pt x="217" y="150"/>
                    </a:lnTo>
                    <a:lnTo>
                      <a:pt x="235" y="157"/>
                    </a:lnTo>
                    <a:lnTo>
                      <a:pt x="253" y="163"/>
                    </a:lnTo>
                    <a:lnTo>
                      <a:pt x="270" y="169"/>
                    </a:lnTo>
                    <a:lnTo>
                      <a:pt x="286" y="173"/>
                    </a:lnTo>
                    <a:lnTo>
                      <a:pt x="301" y="177"/>
                    </a:lnTo>
                    <a:lnTo>
                      <a:pt x="314" y="180"/>
                    </a:lnTo>
                    <a:lnTo>
                      <a:pt x="327" y="182"/>
                    </a:lnTo>
                    <a:lnTo>
                      <a:pt x="338" y="184"/>
                    </a:lnTo>
                    <a:lnTo>
                      <a:pt x="347" y="186"/>
                    </a:lnTo>
                    <a:lnTo>
                      <a:pt x="355" y="186"/>
                    </a:lnTo>
                    <a:lnTo>
                      <a:pt x="360" y="187"/>
                    </a:lnTo>
                    <a:lnTo>
                      <a:pt x="363" y="187"/>
                    </a:lnTo>
                    <a:lnTo>
                      <a:pt x="365" y="187"/>
                    </a:lnTo>
                    <a:lnTo>
                      <a:pt x="362" y="169"/>
                    </a:lnTo>
                    <a:lnTo>
                      <a:pt x="361" y="151"/>
                    </a:lnTo>
                    <a:lnTo>
                      <a:pt x="362" y="134"/>
                    </a:lnTo>
                    <a:lnTo>
                      <a:pt x="365" y="117"/>
                    </a:lnTo>
                    <a:lnTo>
                      <a:pt x="370" y="100"/>
                    </a:lnTo>
                    <a:lnTo>
                      <a:pt x="377" y="85"/>
                    </a:lnTo>
                    <a:lnTo>
                      <a:pt x="385" y="71"/>
                    </a:lnTo>
                    <a:lnTo>
                      <a:pt x="395" y="57"/>
                    </a:lnTo>
                    <a:lnTo>
                      <a:pt x="406" y="44"/>
                    </a:lnTo>
                    <a:lnTo>
                      <a:pt x="418" y="33"/>
                    </a:lnTo>
                    <a:lnTo>
                      <a:pt x="432" y="24"/>
                    </a:lnTo>
                    <a:lnTo>
                      <a:pt x="446" y="16"/>
                    </a:lnTo>
                    <a:lnTo>
                      <a:pt x="462" y="9"/>
                    </a:lnTo>
                    <a:lnTo>
                      <a:pt x="478" y="4"/>
                    </a:lnTo>
                    <a:lnTo>
                      <a:pt x="495" y="1"/>
                    </a:lnTo>
                    <a:lnTo>
                      <a:pt x="5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114300" dir="2700000" sx="95000" sy="95000" algn="tl" rotWithShape="0">
                  <a:prstClr val="black">
                    <a:alpha val="2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64"/>
            <p:cNvGrpSpPr/>
            <p:nvPr/>
          </p:nvGrpSpPr>
          <p:grpSpPr>
            <a:xfrm>
              <a:off x="7330757" y="6217431"/>
              <a:ext cx="540000" cy="540000"/>
              <a:chOff x="4189413" y="3810000"/>
              <a:chExt cx="1752600" cy="1755776"/>
            </a:xfrm>
            <a:effectLst>
              <a:outerShdw dist="101600" dir="168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20" name="AutoShape 24"/>
              <p:cNvSpPr>
                <a:spLocks noChangeAspect="1" noChangeArrowheads="1" noTextEdit="1"/>
              </p:cNvSpPr>
              <p:nvPr/>
            </p:nvSpPr>
            <p:spPr bwMode="auto">
              <a:xfrm>
                <a:off x="4189413" y="3810000"/>
                <a:ext cx="1752600" cy="175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auto">
              <a:xfrm>
                <a:off x="4189413" y="3813175"/>
                <a:ext cx="1749425" cy="1752600"/>
              </a:xfrm>
              <a:custGeom>
                <a:avLst/>
                <a:gdLst/>
                <a:ahLst/>
                <a:cxnLst>
                  <a:cxn ang="0">
                    <a:pos x="585" y="1"/>
                  </a:cxn>
                  <a:cxn ang="0">
                    <a:pos x="650" y="9"/>
                  </a:cxn>
                  <a:cxn ang="0">
                    <a:pos x="713" y="24"/>
                  </a:cxn>
                  <a:cxn ang="0">
                    <a:pos x="773" y="47"/>
                  </a:cxn>
                  <a:cxn ang="0">
                    <a:pos x="829" y="75"/>
                  </a:cxn>
                  <a:cxn ang="0">
                    <a:pos x="881" y="110"/>
                  </a:cxn>
                  <a:cxn ang="0">
                    <a:pos x="929" y="151"/>
                  </a:cxn>
                  <a:cxn ang="0">
                    <a:pos x="973" y="196"/>
                  </a:cxn>
                  <a:cxn ang="0">
                    <a:pos x="1010" y="246"/>
                  </a:cxn>
                  <a:cxn ang="0">
                    <a:pos x="1042" y="301"/>
                  </a:cxn>
                  <a:cxn ang="0">
                    <a:pos x="1068" y="359"/>
                  </a:cxn>
                  <a:cxn ang="0">
                    <a:pos x="1086" y="421"/>
                  </a:cxn>
                  <a:cxn ang="0">
                    <a:pos x="1098" y="485"/>
                  </a:cxn>
                  <a:cxn ang="0">
                    <a:pos x="1102" y="552"/>
                  </a:cxn>
                  <a:cxn ang="0">
                    <a:pos x="1098" y="619"/>
                  </a:cxn>
                  <a:cxn ang="0">
                    <a:pos x="1086" y="683"/>
                  </a:cxn>
                  <a:cxn ang="0">
                    <a:pos x="1068" y="745"/>
                  </a:cxn>
                  <a:cxn ang="0">
                    <a:pos x="1042" y="803"/>
                  </a:cxn>
                  <a:cxn ang="0">
                    <a:pos x="1010" y="857"/>
                  </a:cxn>
                  <a:cxn ang="0">
                    <a:pos x="973" y="908"/>
                  </a:cxn>
                  <a:cxn ang="0">
                    <a:pos x="929" y="953"/>
                  </a:cxn>
                  <a:cxn ang="0">
                    <a:pos x="881" y="994"/>
                  </a:cxn>
                  <a:cxn ang="0">
                    <a:pos x="829" y="1029"/>
                  </a:cxn>
                  <a:cxn ang="0">
                    <a:pos x="773" y="1057"/>
                  </a:cxn>
                  <a:cxn ang="0">
                    <a:pos x="713" y="1080"/>
                  </a:cxn>
                  <a:cxn ang="0">
                    <a:pos x="650" y="1095"/>
                  </a:cxn>
                  <a:cxn ang="0">
                    <a:pos x="585" y="1103"/>
                  </a:cxn>
                  <a:cxn ang="0">
                    <a:pos x="518" y="1103"/>
                  </a:cxn>
                  <a:cxn ang="0">
                    <a:pos x="452" y="1095"/>
                  </a:cxn>
                  <a:cxn ang="0">
                    <a:pos x="389" y="1080"/>
                  </a:cxn>
                  <a:cxn ang="0">
                    <a:pos x="329" y="1057"/>
                  </a:cxn>
                  <a:cxn ang="0">
                    <a:pos x="273" y="1029"/>
                  </a:cxn>
                  <a:cxn ang="0">
                    <a:pos x="221" y="994"/>
                  </a:cxn>
                  <a:cxn ang="0">
                    <a:pos x="173" y="953"/>
                  </a:cxn>
                  <a:cxn ang="0">
                    <a:pos x="130" y="908"/>
                  </a:cxn>
                  <a:cxn ang="0">
                    <a:pos x="92" y="857"/>
                  </a:cxn>
                  <a:cxn ang="0">
                    <a:pos x="60" y="803"/>
                  </a:cxn>
                  <a:cxn ang="0">
                    <a:pos x="34" y="745"/>
                  </a:cxn>
                  <a:cxn ang="0">
                    <a:pos x="16" y="683"/>
                  </a:cxn>
                  <a:cxn ang="0">
                    <a:pos x="4" y="619"/>
                  </a:cxn>
                  <a:cxn ang="0">
                    <a:pos x="0" y="552"/>
                  </a:cxn>
                  <a:cxn ang="0">
                    <a:pos x="4" y="485"/>
                  </a:cxn>
                  <a:cxn ang="0">
                    <a:pos x="16" y="421"/>
                  </a:cxn>
                  <a:cxn ang="0">
                    <a:pos x="34" y="359"/>
                  </a:cxn>
                  <a:cxn ang="0">
                    <a:pos x="60" y="301"/>
                  </a:cxn>
                  <a:cxn ang="0">
                    <a:pos x="92" y="246"/>
                  </a:cxn>
                  <a:cxn ang="0">
                    <a:pos x="130" y="196"/>
                  </a:cxn>
                  <a:cxn ang="0">
                    <a:pos x="173" y="151"/>
                  </a:cxn>
                  <a:cxn ang="0">
                    <a:pos x="221" y="110"/>
                  </a:cxn>
                  <a:cxn ang="0">
                    <a:pos x="273" y="75"/>
                  </a:cxn>
                  <a:cxn ang="0">
                    <a:pos x="329" y="47"/>
                  </a:cxn>
                  <a:cxn ang="0">
                    <a:pos x="389" y="24"/>
                  </a:cxn>
                  <a:cxn ang="0">
                    <a:pos x="452" y="9"/>
                  </a:cxn>
                  <a:cxn ang="0">
                    <a:pos x="518" y="1"/>
                  </a:cxn>
                </a:cxnLst>
                <a:rect l="0" t="0" r="r" b="b"/>
                <a:pathLst>
                  <a:path w="1102" h="1104">
                    <a:moveTo>
                      <a:pt x="551" y="0"/>
                    </a:moveTo>
                    <a:lnTo>
                      <a:pt x="585" y="1"/>
                    </a:lnTo>
                    <a:lnTo>
                      <a:pt x="618" y="4"/>
                    </a:lnTo>
                    <a:lnTo>
                      <a:pt x="650" y="9"/>
                    </a:lnTo>
                    <a:lnTo>
                      <a:pt x="682" y="16"/>
                    </a:lnTo>
                    <a:lnTo>
                      <a:pt x="713" y="24"/>
                    </a:lnTo>
                    <a:lnTo>
                      <a:pt x="743" y="35"/>
                    </a:lnTo>
                    <a:lnTo>
                      <a:pt x="773" y="47"/>
                    </a:lnTo>
                    <a:lnTo>
                      <a:pt x="802" y="60"/>
                    </a:lnTo>
                    <a:lnTo>
                      <a:pt x="829" y="75"/>
                    </a:lnTo>
                    <a:lnTo>
                      <a:pt x="856" y="92"/>
                    </a:lnTo>
                    <a:lnTo>
                      <a:pt x="881" y="110"/>
                    </a:lnTo>
                    <a:lnTo>
                      <a:pt x="906" y="130"/>
                    </a:lnTo>
                    <a:lnTo>
                      <a:pt x="929" y="151"/>
                    </a:lnTo>
                    <a:lnTo>
                      <a:pt x="952" y="173"/>
                    </a:lnTo>
                    <a:lnTo>
                      <a:pt x="973" y="196"/>
                    </a:lnTo>
                    <a:lnTo>
                      <a:pt x="992" y="221"/>
                    </a:lnTo>
                    <a:lnTo>
                      <a:pt x="1010" y="246"/>
                    </a:lnTo>
                    <a:lnTo>
                      <a:pt x="1027" y="273"/>
                    </a:lnTo>
                    <a:lnTo>
                      <a:pt x="1042" y="301"/>
                    </a:lnTo>
                    <a:lnTo>
                      <a:pt x="1056" y="330"/>
                    </a:lnTo>
                    <a:lnTo>
                      <a:pt x="1068" y="359"/>
                    </a:lnTo>
                    <a:lnTo>
                      <a:pt x="1078" y="390"/>
                    </a:lnTo>
                    <a:lnTo>
                      <a:pt x="1086" y="421"/>
                    </a:lnTo>
                    <a:lnTo>
                      <a:pt x="1093" y="453"/>
                    </a:lnTo>
                    <a:lnTo>
                      <a:pt x="1098" y="485"/>
                    </a:lnTo>
                    <a:lnTo>
                      <a:pt x="1101" y="518"/>
                    </a:lnTo>
                    <a:lnTo>
                      <a:pt x="1102" y="552"/>
                    </a:lnTo>
                    <a:lnTo>
                      <a:pt x="1101" y="585"/>
                    </a:lnTo>
                    <a:lnTo>
                      <a:pt x="1098" y="619"/>
                    </a:lnTo>
                    <a:lnTo>
                      <a:pt x="1093" y="651"/>
                    </a:lnTo>
                    <a:lnTo>
                      <a:pt x="1086" y="683"/>
                    </a:lnTo>
                    <a:lnTo>
                      <a:pt x="1078" y="714"/>
                    </a:lnTo>
                    <a:lnTo>
                      <a:pt x="1068" y="745"/>
                    </a:lnTo>
                    <a:lnTo>
                      <a:pt x="1056" y="774"/>
                    </a:lnTo>
                    <a:lnTo>
                      <a:pt x="1042" y="803"/>
                    </a:lnTo>
                    <a:lnTo>
                      <a:pt x="1027" y="830"/>
                    </a:lnTo>
                    <a:lnTo>
                      <a:pt x="1010" y="857"/>
                    </a:lnTo>
                    <a:lnTo>
                      <a:pt x="992" y="883"/>
                    </a:lnTo>
                    <a:lnTo>
                      <a:pt x="973" y="908"/>
                    </a:lnTo>
                    <a:lnTo>
                      <a:pt x="952" y="931"/>
                    </a:lnTo>
                    <a:lnTo>
                      <a:pt x="929" y="953"/>
                    </a:lnTo>
                    <a:lnTo>
                      <a:pt x="906" y="974"/>
                    </a:lnTo>
                    <a:lnTo>
                      <a:pt x="881" y="994"/>
                    </a:lnTo>
                    <a:lnTo>
                      <a:pt x="856" y="1012"/>
                    </a:lnTo>
                    <a:lnTo>
                      <a:pt x="829" y="1029"/>
                    </a:lnTo>
                    <a:lnTo>
                      <a:pt x="802" y="1044"/>
                    </a:lnTo>
                    <a:lnTo>
                      <a:pt x="773" y="1057"/>
                    </a:lnTo>
                    <a:lnTo>
                      <a:pt x="743" y="1070"/>
                    </a:lnTo>
                    <a:lnTo>
                      <a:pt x="713" y="1080"/>
                    </a:lnTo>
                    <a:lnTo>
                      <a:pt x="682" y="1088"/>
                    </a:lnTo>
                    <a:lnTo>
                      <a:pt x="650" y="1095"/>
                    </a:lnTo>
                    <a:lnTo>
                      <a:pt x="618" y="1100"/>
                    </a:lnTo>
                    <a:lnTo>
                      <a:pt x="585" y="1103"/>
                    </a:lnTo>
                    <a:lnTo>
                      <a:pt x="551" y="1104"/>
                    </a:lnTo>
                    <a:lnTo>
                      <a:pt x="518" y="1103"/>
                    </a:lnTo>
                    <a:lnTo>
                      <a:pt x="485" y="1100"/>
                    </a:lnTo>
                    <a:lnTo>
                      <a:pt x="452" y="1095"/>
                    </a:lnTo>
                    <a:lnTo>
                      <a:pt x="420" y="1088"/>
                    </a:lnTo>
                    <a:lnTo>
                      <a:pt x="389" y="1080"/>
                    </a:lnTo>
                    <a:lnTo>
                      <a:pt x="359" y="1070"/>
                    </a:lnTo>
                    <a:lnTo>
                      <a:pt x="329" y="1057"/>
                    </a:lnTo>
                    <a:lnTo>
                      <a:pt x="301" y="1044"/>
                    </a:lnTo>
                    <a:lnTo>
                      <a:pt x="273" y="1029"/>
                    </a:lnTo>
                    <a:lnTo>
                      <a:pt x="246" y="1012"/>
                    </a:lnTo>
                    <a:lnTo>
                      <a:pt x="221" y="994"/>
                    </a:lnTo>
                    <a:lnTo>
                      <a:pt x="196" y="974"/>
                    </a:lnTo>
                    <a:lnTo>
                      <a:pt x="173" y="953"/>
                    </a:lnTo>
                    <a:lnTo>
                      <a:pt x="151" y="931"/>
                    </a:lnTo>
                    <a:lnTo>
                      <a:pt x="130" y="908"/>
                    </a:lnTo>
                    <a:lnTo>
                      <a:pt x="110" y="883"/>
                    </a:lnTo>
                    <a:lnTo>
                      <a:pt x="92" y="857"/>
                    </a:lnTo>
                    <a:lnTo>
                      <a:pt x="75" y="830"/>
                    </a:lnTo>
                    <a:lnTo>
                      <a:pt x="60" y="803"/>
                    </a:lnTo>
                    <a:lnTo>
                      <a:pt x="47" y="774"/>
                    </a:lnTo>
                    <a:lnTo>
                      <a:pt x="34" y="745"/>
                    </a:lnTo>
                    <a:lnTo>
                      <a:pt x="24" y="714"/>
                    </a:lnTo>
                    <a:lnTo>
                      <a:pt x="16" y="683"/>
                    </a:lnTo>
                    <a:lnTo>
                      <a:pt x="9" y="651"/>
                    </a:lnTo>
                    <a:lnTo>
                      <a:pt x="4" y="619"/>
                    </a:lnTo>
                    <a:lnTo>
                      <a:pt x="1" y="585"/>
                    </a:lnTo>
                    <a:lnTo>
                      <a:pt x="0" y="552"/>
                    </a:lnTo>
                    <a:lnTo>
                      <a:pt x="1" y="518"/>
                    </a:lnTo>
                    <a:lnTo>
                      <a:pt x="4" y="485"/>
                    </a:lnTo>
                    <a:lnTo>
                      <a:pt x="9" y="453"/>
                    </a:lnTo>
                    <a:lnTo>
                      <a:pt x="16" y="421"/>
                    </a:lnTo>
                    <a:lnTo>
                      <a:pt x="24" y="390"/>
                    </a:lnTo>
                    <a:lnTo>
                      <a:pt x="34" y="359"/>
                    </a:lnTo>
                    <a:lnTo>
                      <a:pt x="47" y="330"/>
                    </a:lnTo>
                    <a:lnTo>
                      <a:pt x="60" y="301"/>
                    </a:lnTo>
                    <a:lnTo>
                      <a:pt x="75" y="273"/>
                    </a:lnTo>
                    <a:lnTo>
                      <a:pt x="92" y="246"/>
                    </a:lnTo>
                    <a:lnTo>
                      <a:pt x="110" y="221"/>
                    </a:lnTo>
                    <a:lnTo>
                      <a:pt x="130" y="196"/>
                    </a:lnTo>
                    <a:lnTo>
                      <a:pt x="151" y="173"/>
                    </a:lnTo>
                    <a:lnTo>
                      <a:pt x="173" y="151"/>
                    </a:lnTo>
                    <a:lnTo>
                      <a:pt x="196" y="130"/>
                    </a:lnTo>
                    <a:lnTo>
                      <a:pt x="221" y="110"/>
                    </a:lnTo>
                    <a:lnTo>
                      <a:pt x="246" y="92"/>
                    </a:lnTo>
                    <a:lnTo>
                      <a:pt x="273" y="75"/>
                    </a:lnTo>
                    <a:lnTo>
                      <a:pt x="301" y="60"/>
                    </a:lnTo>
                    <a:lnTo>
                      <a:pt x="329" y="47"/>
                    </a:lnTo>
                    <a:lnTo>
                      <a:pt x="359" y="35"/>
                    </a:lnTo>
                    <a:lnTo>
                      <a:pt x="389" y="24"/>
                    </a:lnTo>
                    <a:lnTo>
                      <a:pt x="420" y="16"/>
                    </a:lnTo>
                    <a:lnTo>
                      <a:pt x="452" y="9"/>
                    </a:lnTo>
                    <a:lnTo>
                      <a:pt x="485" y="4"/>
                    </a:lnTo>
                    <a:lnTo>
                      <a:pt x="518" y="1"/>
                    </a:lnTo>
                    <a:lnTo>
                      <a:pt x="551" y="0"/>
                    </a:lnTo>
                    <a:close/>
                  </a:path>
                </a:pathLst>
              </a:custGeom>
              <a:solidFill>
                <a:srgbClr val="00376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auto">
              <a:xfrm>
                <a:off x="4460876" y="4084638"/>
                <a:ext cx="1477963" cy="1481138"/>
              </a:xfrm>
              <a:custGeom>
                <a:avLst/>
                <a:gdLst/>
                <a:ahLst/>
                <a:cxnLst>
                  <a:cxn ang="0">
                    <a:pos x="779" y="0"/>
                  </a:cxn>
                  <a:cxn ang="0">
                    <a:pos x="800" y="24"/>
                  </a:cxn>
                  <a:cxn ang="0">
                    <a:pos x="820" y="49"/>
                  </a:cxn>
                  <a:cxn ang="0">
                    <a:pos x="838" y="74"/>
                  </a:cxn>
                  <a:cxn ang="0">
                    <a:pos x="855" y="101"/>
                  </a:cxn>
                  <a:cxn ang="0">
                    <a:pos x="870" y="129"/>
                  </a:cxn>
                  <a:cxn ang="0">
                    <a:pos x="884" y="158"/>
                  </a:cxn>
                  <a:cxn ang="0">
                    <a:pos x="896" y="187"/>
                  </a:cxn>
                  <a:cxn ang="0">
                    <a:pos x="907" y="218"/>
                  </a:cxn>
                  <a:cxn ang="0">
                    <a:pos x="915" y="249"/>
                  </a:cxn>
                  <a:cxn ang="0">
                    <a:pos x="922" y="281"/>
                  </a:cxn>
                  <a:cxn ang="0">
                    <a:pos x="927" y="314"/>
                  </a:cxn>
                  <a:cxn ang="0">
                    <a:pos x="930" y="347"/>
                  </a:cxn>
                  <a:cxn ang="0">
                    <a:pos x="931" y="381"/>
                  </a:cxn>
                  <a:cxn ang="0">
                    <a:pos x="930" y="414"/>
                  </a:cxn>
                  <a:cxn ang="0">
                    <a:pos x="927" y="448"/>
                  </a:cxn>
                  <a:cxn ang="0">
                    <a:pos x="922" y="480"/>
                  </a:cxn>
                  <a:cxn ang="0">
                    <a:pos x="915" y="512"/>
                  </a:cxn>
                  <a:cxn ang="0">
                    <a:pos x="907" y="543"/>
                  </a:cxn>
                  <a:cxn ang="0">
                    <a:pos x="897" y="574"/>
                  </a:cxn>
                  <a:cxn ang="0">
                    <a:pos x="885" y="603"/>
                  </a:cxn>
                  <a:cxn ang="0">
                    <a:pos x="871" y="632"/>
                  </a:cxn>
                  <a:cxn ang="0">
                    <a:pos x="856" y="659"/>
                  </a:cxn>
                  <a:cxn ang="0">
                    <a:pos x="839" y="686"/>
                  </a:cxn>
                  <a:cxn ang="0">
                    <a:pos x="821" y="712"/>
                  </a:cxn>
                  <a:cxn ang="0">
                    <a:pos x="802" y="737"/>
                  </a:cxn>
                  <a:cxn ang="0">
                    <a:pos x="781" y="760"/>
                  </a:cxn>
                  <a:cxn ang="0">
                    <a:pos x="758" y="782"/>
                  </a:cxn>
                  <a:cxn ang="0">
                    <a:pos x="735" y="803"/>
                  </a:cxn>
                  <a:cxn ang="0">
                    <a:pos x="710" y="823"/>
                  </a:cxn>
                  <a:cxn ang="0">
                    <a:pos x="685" y="841"/>
                  </a:cxn>
                  <a:cxn ang="0">
                    <a:pos x="658" y="858"/>
                  </a:cxn>
                  <a:cxn ang="0">
                    <a:pos x="631" y="873"/>
                  </a:cxn>
                  <a:cxn ang="0">
                    <a:pos x="602" y="886"/>
                  </a:cxn>
                  <a:cxn ang="0">
                    <a:pos x="572" y="899"/>
                  </a:cxn>
                  <a:cxn ang="0">
                    <a:pos x="542" y="909"/>
                  </a:cxn>
                  <a:cxn ang="0">
                    <a:pos x="511" y="917"/>
                  </a:cxn>
                  <a:cxn ang="0">
                    <a:pos x="479" y="924"/>
                  </a:cxn>
                  <a:cxn ang="0">
                    <a:pos x="447" y="929"/>
                  </a:cxn>
                  <a:cxn ang="0">
                    <a:pos x="414" y="932"/>
                  </a:cxn>
                  <a:cxn ang="0">
                    <a:pos x="380" y="933"/>
                  </a:cxn>
                  <a:cxn ang="0">
                    <a:pos x="346" y="932"/>
                  </a:cxn>
                  <a:cxn ang="0">
                    <a:pos x="313" y="929"/>
                  </a:cxn>
                  <a:cxn ang="0">
                    <a:pos x="281" y="924"/>
                  </a:cxn>
                  <a:cxn ang="0">
                    <a:pos x="249" y="917"/>
                  </a:cxn>
                  <a:cxn ang="0">
                    <a:pos x="218" y="909"/>
                  </a:cxn>
                  <a:cxn ang="0">
                    <a:pos x="187" y="898"/>
                  </a:cxn>
                  <a:cxn ang="0">
                    <a:pos x="157" y="886"/>
                  </a:cxn>
                  <a:cxn ang="0">
                    <a:pos x="129" y="872"/>
                  </a:cxn>
                  <a:cxn ang="0">
                    <a:pos x="101" y="857"/>
                  </a:cxn>
                  <a:cxn ang="0">
                    <a:pos x="74" y="840"/>
                  </a:cxn>
                  <a:cxn ang="0">
                    <a:pos x="48" y="822"/>
                  </a:cxn>
                  <a:cxn ang="0">
                    <a:pos x="23" y="802"/>
                  </a:cxn>
                  <a:cxn ang="0">
                    <a:pos x="0" y="781"/>
                  </a:cxn>
                  <a:cxn ang="0">
                    <a:pos x="779" y="0"/>
                  </a:cxn>
                </a:cxnLst>
                <a:rect l="0" t="0" r="r" b="b"/>
                <a:pathLst>
                  <a:path w="931" h="933">
                    <a:moveTo>
                      <a:pt x="779" y="0"/>
                    </a:moveTo>
                    <a:lnTo>
                      <a:pt x="800" y="24"/>
                    </a:lnTo>
                    <a:lnTo>
                      <a:pt x="820" y="49"/>
                    </a:lnTo>
                    <a:lnTo>
                      <a:pt x="838" y="74"/>
                    </a:lnTo>
                    <a:lnTo>
                      <a:pt x="855" y="101"/>
                    </a:lnTo>
                    <a:lnTo>
                      <a:pt x="870" y="129"/>
                    </a:lnTo>
                    <a:lnTo>
                      <a:pt x="884" y="158"/>
                    </a:lnTo>
                    <a:lnTo>
                      <a:pt x="896" y="187"/>
                    </a:lnTo>
                    <a:lnTo>
                      <a:pt x="907" y="218"/>
                    </a:lnTo>
                    <a:lnTo>
                      <a:pt x="915" y="249"/>
                    </a:lnTo>
                    <a:lnTo>
                      <a:pt x="922" y="281"/>
                    </a:lnTo>
                    <a:lnTo>
                      <a:pt x="927" y="314"/>
                    </a:lnTo>
                    <a:lnTo>
                      <a:pt x="930" y="347"/>
                    </a:lnTo>
                    <a:lnTo>
                      <a:pt x="931" y="381"/>
                    </a:lnTo>
                    <a:lnTo>
                      <a:pt x="930" y="414"/>
                    </a:lnTo>
                    <a:lnTo>
                      <a:pt x="927" y="448"/>
                    </a:lnTo>
                    <a:lnTo>
                      <a:pt x="922" y="480"/>
                    </a:lnTo>
                    <a:lnTo>
                      <a:pt x="915" y="512"/>
                    </a:lnTo>
                    <a:lnTo>
                      <a:pt x="907" y="543"/>
                    </a:lnTo>
                    <a:lnTo>
                      <a:pt x="897" y="574"/>
                    </a:lnTo>
                    <a:lnTo>
                      <a:pt x="885" y="603"/>
                    </a:lnTo>
                    <a:lnTo>
                      <a:pt x="871" y="632"/>
                    </a:lnTo>
                    <a:lnTo>
                      <a:pt x="856" y="659"/>
                    </a:lnTo>
                    <a:lnTo>
                      <a:pt x="839" y="686"/>
                    </a:lnTo>
                    <a:lnTo>
                      <a:pt x="821" y="712"/>
                    </a:lnTo>
                    <a:lnTo>
                      <a:pt x="802" y="737"/>
                    </a:lnTo>
                    <a:lnTo>
                      <a:pt x="781" y="760"/>
                    </a:lnTo>
                    <a:lnTo>
                      <a:pt x="758" y="782"/>
                    </a:lnTo>
                    <a:lnTo>
                      <a:pt x="735" y="803"/>
                    </a:lnTo>
                    <a:lnTo>
                      <a:pt x="710" y="823"/>
                    </a:lnTo>
                    <a:lnTo>
                      <a:pt x="685" y="841"/>
                    </a:lnTo>
                    <a:lnTo>
                      <a:pt x="658" y="858"/>
                    </a:lnTo>
                    <a:lnTo>
                      <a:pt x="631" y="873"/>
                    </a:lnTo>
                    <a:lnTo>
                      <a:pt x="602" y="886"/>
                    </a:lnTo>
                    <a:lnTo>
                      <a:pt x="572" y="899"/>
                    </a:lnTo>
                    <a:lnTo>
                      <a:pt x="542" y="909"/>
                    </a:lnTo>
                    <a:lnTo>
                      <a:pt x="511" y="917"/>
                    </a:lnTo>
                    <a:lnTo>
                      <a:pt x="479" y="924"/>
                    </a:lnTo>
                    <a:lnTo>
                      <a:pt x="447" y="929"/>
                    </a:lnTo>
                    <a:lnTo>
                      <a:pt x="414" y="932"/>
                    </a:lnTo>
                    <a:lnTo>
                      <a:pt x="380" y="933"/>
                    </a:lnTo>
                    <a:lnTo>
                      <a:pt x="346" y="932"/>
                    </a:lnTo>
                    <a:lnTo>
                      <a:pt x="313" y="929"/>
                    </a:lnTo>
                    <a:lnTo>
                      <a:pt x="281" y="924"/>
                    </a:lnTo>
                    <a:lnTo>
                      <a:pt x="249" y="917"/>
                    </a:lnTo>
                    <a:lnTo>
                      <a:pt x="218" y="909"/>
                    </a:lnTo>
                    <a:lnTo>
                      <a:pt x="187" y="898"/>
                    </a:lnTo>
                    <a:lnTo>
                      <a:pt x="157" y="886"/>
                    </a:lnTo>
                    <a:lnTo>
                      <a:pt x="129" y="872"/>
                    </a:lnTo>
                    <a:lnTo>
                      <a:pt x="101" y="857"/>
                    </a:lnTo>
                    <a:lnTo>
                      <a:pt x="74" y="840"/>
                    </a:lnTo>
                    <a:lnTo>
                      <a:pt x="48" y="822"/>
                    </a:lnTo>
                    <a:lnTo>
                      <a:pt x="23" y="802"/>
                    </a:lnTo>
                    <a:lnTo>
                      <a:pt x="0" y="781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376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auto">
              <a:xfrm>
                <a:off x="4578351" y="4176713"/>
                <a:ext cx="257175" cy="257175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3" y="1"/>
                  </a:cxn>
                  <a:cxn ang="0">
                    <a:pos x="105" y="3"/>
                  </a:cxn>
                  <a:cxn ang="0">
                    <a:pos x="115" y="7"/>
                  </a:cxn>
                  <a:cxn ang="0">
                    <a:pos x="125" y="13"/>
                  </a:cxn>
                  <a:cxn ang="0">
                    <a:pos x="135" y="19"/>
                  </a:cxn>
                  <a:cxn ang="0">
                    <a:pos x="142" y="28"/>
                  </a:cxn>
                  <a:cxn ang="0">
                    <a:pos x="149" y="37"/>
                  </a:cxn>
                  <a:cxn ang="0">
                    <a:pos x="155" y="47"/>
                  </a:cxn>
                  <a:cxn ang="0">
                    <a:pos x="159" y="57"/>
                  </a:cxn>
                  <a:cxn ang="0">
                    <a:pos x="161" y="69"/>
                  </a:cxn>
                  <a:cxn ang="0">
                    <a:pos x="162" y="81"/>
                  </a:cxn>
                  <a:cxn ang="0">
                    <a:pos x="161" y="93"/>
                  </a:cxn>
                  <a:cxn ang="0">
                    <a:pos x="159" y="104"/>
                  </a:cxn>
                  <a:cxn ang="0">
                    <a:pos x="155" y="115"/>
                  </a:cxn>
                  <a:cxn ang="0">
                    <a:pos x="149" y="125"/>
                  </a:cxn>
                  <a:cxn ang="0">
                    <a:pos x="142" y="134"/>
                  </a:cxn>
                  <a:cxn ang="0">
                    <a:pos x="135" y="142"/>
                  </a:cxn>
                  <a:cxn ang="0">
                    <a:pos x="125" y="149"/>
                  </a:cxn>
                  <a:cxn ang="0">
                    <a:pos x="115" y="155"/>
                  </a:cxn>
                  <a:cxn ang="0">
                    <a:pos x="105" y="159"/>
                  </a:cxn>
                  <a:cxn ang="0">
                    <a:pos x="93" y="161"/>
                  </a:cxn>
                  <a:cxn ang="0">
                    <a:pos x="81" y="162"/>
                  </a:cxn>
                  <a:cxn ang="0">
                    <a:pos x="69" y="161"/>
                  </a:cxn>
                  <a:cxn ang="0">
                    <a:pos x="58" y="159"/>
                  </a:cxn>
                  <a:cxn ang="0">
                    <a:pos x="47" y="155"/>
                  </a:cxn>
                  <a:cxn ang="0">
                    <a:pos x="37" y="149"/>
                  </a:cxn>
                  <a:cxn ang="0">
                    <a:pos x="28" y="142"/>
                  </a:cxn>
                  <a:cxn ang="0">
                    <a:pos x="20" y="134"/>
                  </a:cxn>
                  <a:cxn ang="0">
                    <a:pos x="13" y="125"/>
                  </a:cxn>
                  <a:cxn ang="0">
                    <a:pos x="8" y="115"/>
                  </a:cxn>
                  <a:cxn ang="0">
                    <a:pos x="3" y="104"/>
                  </a:cxn>
                  <a:cxn ang="0">
                    <a:pos x="1" y="93"/>
                  </a:cxn>
                  <a:cxn ang="0">
                    <a:pos x="0" y="81"/>
                  </a:cxn>
                  <a:cxn ang="0">
                    <a:pos x="1" y="69"/>
                  </a:cxn>
                  <a:cxn ang="0">
                    <a:pos x="3" y="57"/>
                  </a:cxn>
                  <a:cxn ang="0">
                    <a:pos x="8" y="47"/>
                  </a:cxn>
                  <a:cxn ang="0">
                    <a:pos x="13" y="37"/>
                  </a:cxn>
                  <a:cxn ang="0">
                    <a:pos x="20" y="28"/>
                  </a:cxn>
                  <a:cxn ang="0">
                    <a:pos x="28" y="19"/>
                  </a:cxn>
                  <a:cxn ang="0">
                    <a:pos x="37" y="13"/>
                  </a:cxn>
                  <a:cxn ang="0">
                    <a:pos x="47" y="7"/>
                  </a:cxn>
                  <a:cxn ang="0">
                    <a:pos x="58" y="3"/>
                  </a:cxn>
                  <a:cxn ang="0">
                    <a:pos x="69" y="1"/>
                  </a:cxn>
                  <a:cxn ang="0">
                    <a:pos x="81" y="0"/>
                  </a:cxn>
                </a:cxnLst>
                <a:rect l="0" t="0" r="r" b="b"/>
                <a:pathLst>
                  <a:path w="162" h="162">
                    <a:moveTo>
                      <a:pt x="81" y="0"/>
                    </a:moveTo>
                    <a:lnTo>
                      <a:pt x="93" y="1"/>
                    </a:lnTo>
                    <a:lnTo>
                      <a:pt x="105" y="3"/>
                    </a:lnTo>
                    <a:lnTo>
                      <a:pt x="115" y="7"/>
                    </a:lnTo>
                    <a:lnTo>
                      <a:pt x="125" y="13"/>
                    </a:lnTo>
                    <a:lnTo>
                      <a:pt x="135" y="19"/>
                    </a:lnTo>
                    <a:lnTo>
                      <a:pt x="142" y="28"/>
                    </a:lnTo>
                    <a:lnTo>
                      <a:pt x="149" y="37"/>
                    </a:lnTo>
                    <a:lnTo>
                      <a:pt x="155" y="47"/>
                    </a:lnTo>
                    <a:lnTo>
                      <a:pt x="159" y="57"/>
                    </a:lnTo>
                    <a:lnTo>
                      <a:pt x="161" y="69"/>
                    </a:lnTo>
                    <a:lnTo>
                      <a:pt x="162" y="81"/>
                    </a:lnTo>
                    <a:lnTo>
                      <a:pt x="161" y="93"/>
                    </a:lnTo>
                    <a:lnTo>
                      <a:pt x="159" y="104"/>
                    </a:lnTo>
                    <a:lnTo>
                      <a:pt x="155" y="115"/>
                    </a:lnTo>
                    <a:lnTo>
                      <a:pt x="149" y="125"/>
                    </a:lnTo>
                    <a:lnTo>
                      <a:pt x="142" y="134"/>
                    </a:lnTo>
                    <a:lnTo>
                      <a:pt x="135" y="142"/>
                    </a:lnTo>
                    <a:lnTo>
                      <a:pt x="125" y="149"/>
                    </a:lnTo>
                    <a:lnTo>
                      <a:pt x="115" y="155"/>
                    </a:lnTo>
                    <a:lnTo>
                      <a:pt x="105" y="159"/>
                    </a:lnTo>
                    <a:lnTo>
                      <a:pt x="93" y="161"/>
                    </a:lnTo>
                    <a:lnTo>
                      <a:pt x="81" y="162"/>
                    </a:lnTo>
                    <a:lnTo>
                      <a:pt x="69" y="161"/>
                    </a:lnTo>
                    <a:lnTo>
                      <a:pt x="58" y="159"/>
                    </a:lnTo>
                    <a:lnTo>
                      <a:pt x="47" y="155"/>
                    </a:lnTo>
                    <a:lnTo>
                      <a:pt x="37" y="149"/>
                    </a:lnTo>
                    <a:lnTo>
                      <a:pt x="28" y="142"/>
                    </a:lnTo>
                    <a:lnTo>
                      <a:pt x="20" y="134"/>
                    </a:lnTo>
                    <a:lnTo>
                      <a:pt x="13" y="125"/>
                    </a:lnTo>
                    <a:lnTo>
                      <a:pt x="8" y="115"/>
                    </a:lnTo>
                    <a:lnTo>
                      <a:pt x="3" y="104"/>
                    </a:lnTo>
                    <a:lnTo>
                      <a:pt x="1" y="93"/>
                    </a:lnTo>
                    <a:lnTo>
                      <a:pt x="0" y="81"/>
                    </a:lnTo>
                    <a:lnTo>
                      <a:pt x="1" y="69"/>
                    </a:lnTo>
                    <a:lnTo>
                      <a:pt x="3" y="57"/>
                    </a:lnTo>
                    <a:lnTo>
                      <a:pt x="8" y="47"/>
                    </a:lnTo>
                    <a:lnTo>
                      <a:pt x="13" y="37"/>
                    </a:lnTo>
                    <a:lnTo>
                      <a:pt x="20" y="28"/>
                    </a:lnTo>
                    <a:lnTo>
                      <a:pt x="28" y="19"/>
                    </a:lnTo>
                    <a:lnTo>
                      <a:pt x="37" y="13"/>
                    </a:lnTo>
                    <a:lnTo>
                      <a:pt x="47" y="7"/>
                    </a:lnTo>
                    <a:lnTo>
                      <a:pt x="58" y="3"/>
                    </a:lnTo>
                    <a:lnTo>
                      <a:pt x="69" y="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114300" dir="2700000" sx="95000" sy="95000" algn="tl" rotWithShape="0">
                  <a:prstClr val="black">
                    <a:alpha val="2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0"/>
              <p:cNvSpPr>
                <a:spLocks noChangeArrowheads="1"/>
              </p:cNvSpPr>
              <p:nvPr/>
            </p:nvSpPr>
            <p:spPr bwMode="auto">
              <a:xfrm>
                <a:off x="4584701" y="4510088"/>
                <a:ext cx="246063" cy="681038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prstDash val="solid"/>
                <a:miter lim="800000"/>
                <a:headEnd/>
                <a:tailEnd/>
              </a:ln>
              <a:effectLst>
                <a:outerShdw dist="114300" dir="2700000" sx="95000" sy="95000" algn="tl" rotWithShape="0">
                  <a:prstClr val="black">
                    <a:alpha val="2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auto">
              <a:xfrm>
                <a:off x="4926013" y="4510088"/>
                <a:ext cx="655638" cy="681038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40" y="67"/>
                  </a:cxn>
                  <a:cxn ang="0">
                    <a:pos x="166" y="43"/>
                  </a:cxn>
                  <a:cxn ang="0">
                    <a:pos x="192" y="28"/>
                  </a:cxn>
                  <a:cxn ang="0">
                    <a:pos x="216" y="18"/>
                  </a:cxn>
                  <a:cxn ang="0">
                    <a:pos x="238" y="13"/>
                  </a:cxn>
                  <a:cxn ang="0">
                    <a:pos x="258" y="12"/>
                  </a:cxn>
                  <a:cxn ang="0">
                    <a:pos x="273" y="13"/>
                  </a:cxn>
                  <a:cxn ang="0">
                    <a:pos x="284" y="15"/>
                  </a:cxn>
                  <a:cxn ang="0">
                    <a:pos x="290" y="16"/>
                  </a:cxn>
                  <a:cxn ang="0">
                    <a:pos x="307" y="20"/>
                  </a:cxn>
                  <a:cxn ang="0">
                    <a:pos x="334" y="29"/>
                  </a:cxn>
                  <a:cxn ang="0">
                    <a:pos x="357" y="41"/>
                  </a:cxn>
                  <a:cxn ang="0">
                    <a:pos x="374" y="56"/>
                  </a:cxn>
                  <a:cxn ang="0">
                    <a:pos x="388" y="72"/>
                  </a:cxn>
                  <a:cxn ang="0">
                    <a:pos x="397" y="88"/>
                  </a:cxn>
                  <a:cxn ang="0">
                    <a:pos x="404" y="104"/>
                  </a:cxn>
                  <a:cxn ang="0">
                    <a:pos x="409" y="119"/>
                  </a:cxn>
                  <a:cxn ang="0">
                    <a:pos x="411" y="131"/>
                  </a:cxn>
                  <a:cxn ang="0">
                    <a:pos x="412" y="140"/>
                  </a:cxn>
                  <a:cxn ang="0">
                    <a:pos x="413" y="429"/>
                  </a:cxn>
                  <a:cxn ang="0">
                    <a:pos x="266" y="170"/>
                  </a:cxn>
                  <a:cxn ang="0">
                    <a:pos x="261" y="151"/>
                  </a:cxn>
                  <a:cxn ang="0">
                    <a:pos x="252" y="137"/>
                  </a:cxn>
                  <a:cxn ang="0">
                    <a:pos x="240" y="127"/>
                  </a:cxn>
                  <a:cxn ang="0">
                    <a:pos x="229" y="120"/>
                  </a:cxn>
                  <a:cxn ang="0">
                    <a:pos x="218" y="116"/>
                  </a:cxn>
                  <a:cxn ang="0">
                    <a:pos x="211" y="114"/>
                  </a:cxn>
                  <a:cxn ang="0">
                    <a:pos x="195" y="114"/>
                  </a:cxn>
                  <a:cxn ang="0">
                    <a:pos x="175" y="117"/>
                  </a:cxn>
                  <a:cxn ang="0">
                    <a:pos x="158" y="123"/>
                  </a:cxn>
                  <a:cxn ang="0">
                    <a:pos x="147" y="131"/>
                  </a:cxn>
                  <a:cxn ang="0">
                    <a:pos x="139" y="141"/>
                  </a:cxn>
                  <a:cxn ang="0">
                    <a:pos x="134" y="151"/>
                  </a:cxn>
                  <a:cxn ang="0">
                    <a:pos x="132" y="161"/>
                  </a:cxn>
                  <a:cxn ang="0">
                    <a:pos x="131" y="169"/>
                  </a:cxn>
                  <a:cxn ang="0">
                    <a:pos x="0" y="429"/>
                  </a:cxn>
                </a:cxnLst>
                <a:rect l="0" t="0" r="r" b="b"/>
                <a:pathLst>
                  <a:path w="413" h="429">
                    <a:moveTo>
                      <a:pt x="0" y="0"/>
                    </a:moveTo>
                    <a:lnTo>
                      <a:pt x="127" y="0"/>
                    </a:lnTo>
                    <a:lnTo>
                      <a:pt x="127" y="81"/>
                    </a:lnTo>
                    <a:lnTo>
                      <a:pt x="140" y="67"/>
                    </a:lnTo>
                    <a:lnTo>
                      <a:pt x="153" y="54"/>
                    </a:lnTo>
                    <a:lnTo>
                      <a:pt x="166" y="43"/>
                    </a:lnTo>
                    <a:lnTo>
                      <a:pt x="180" y="35"/>
                    </a:lnTo>
                    <a:lnTo>
                      <a:pt x="192" y="28"/>
                    </a:lnTo>
                    <a:lnTo>
                      <a:pt x="205" y="22"/>
                    </a:lnTo>
                    <a:lnTo>
                      <a:pt x="216" y="18"/>
                    </a:lnTo>
                    <a:lnTo>
                      <a:pt x="228" y="15"/>
                    </a:lnTo>
                    <a:lnTo>
                      <a:pt x="238" y="13"/>
                    </a:lnTo>
                    <a:lnTo>
                      <a:pt x="248" y="12"/>
                    </a:lnTo>
                    <a:lnTo>
                      <a:pt x="258" y="12"/>
                    </a:lnTo>
                    <a:lnTo>
                      <a:pt x="266" y="12"/>
                    </a:lnTo>
                    <a:lnTo>
                      <a:pt x="273" y="13"/>
                    </a:lnTo>
                    <a:lnTo>
                      <a:pt x="279" y="14"/>
                    </a:lnTo>
                    <a:lnTo>
                      <a:pt x="284" y="15"/>
                    </a:lnTo>
                    <a:lnTo>
                      <a:pt x="288" y="16"/>
                    </a:lnTo>
                    <a:lnTo>
                      <a:pt x="290" y="16"/>
                    </a:lnTo>
                    <a:lnTo>
                      <a:pt x="291" y="17"/>
                    </a:lnTo>
                    <a:lnTo>
                      <a:pt x="307" y="20"/>
                    </a:lnTo>
                    <a:lnTo>
                      <a:pt x="321" y="24"/>
                    </a:lnTo>
                    <a:lnTo>
                      <a:pt x="334" y="29"/>
                    </a:lnTo>
                    <a:lnTo>
                      <a:pt x="346" y="34"/>
                    </a:lnTo>
                    <a:lnTo>
                      <a:pt x="357" y="41"/>
                    </a:lnTo>
                    <a:lnTo>
                      <a:pt x="366" y="48"/>
                    </a:lnTo>
                    <a:lnTo>
                      <a:pt x="374" y="56"/>
                    </a:lnTo>
                    <a:lnTo>
                      <a:pt x="381" y="63"/>
                    </a:lnTo>
                    <a:lnTo>
                      <a:pt x="388" y="72"/>
                    </a:lnTo>
                    <a:lnTo>
                      <a:pt x="393" y="80"/>
                    </a:lnTo>
                    <a:lnTo>
                      <a:pt x="397" y="88"/>
                    </a:lnTo>
                    <a:lnTo>
                      <a:pt x="401" y="96"/>
                    </a:lnTo>
                    <a:lnTo>
                      <a:pt x="404" y="104"/>
                    </a:lnTo>
                    <a:lnTo>
                      <a:pt x="407" y="112"/>
                    </a:lnTo>
                    <a:lnTo>
                      <a:pt x="409" y="119"/>
                    </a:lnTo>
                    <a:lnTo>
                      <a:pt x="410" y="125"/>
                    </a:lnTo>
                    <a:lnTo>
                      <a:pt x="411" y="131"/>
                    </a:lnTo>
                    <a:lnTo>
                      <a:pt x="412" y="136"/>
                    </a:lnTo>
                    <a:lnTo>
                      <a:pt x="412" y="140"/>
                    </a:lnTo>
                    <a:lnTo>
                      <a:pt x="413" y="143"/>
                    </a:lnTo>
                    <a:lnTo>
                      <a:pt x="413" y="429"/>
                    </a:lnTo>
                    <a:lnTo>
                      <a:pt x="266" y="429"/>
                    </a:lnTo>
                    <a:lnTo>
                      <a:pt x="266" y="170"/>
                    </a:lnTo>
                    <a:lnTo>
                      <a:pt x="264" y="160"/>
                    </a:lnTo>
                    <a:lnTo>
                      <a:pt x="261" y="151"/>
                    </a:lnTo>
                    <a:lnTo>
                      <a:pt x="257" y="144"/>
                    </a:lnTo>
                    <a:lnTo>
                      <a:pt x="252" y="137"/>
                    </a:lnTo>
                    <a:lnTo>
                      <a:pt x="246" y="132"/>
                    </a:lnTo>
                    <a:lnTo>
                      <a:pt x="240" y="127"/>
                    </a:lnTo>
                    <a:lnTo>
                      <a:pt x="235" y="123"/>
                    </a:lnTo>
                    <a:lnTo>
                      <a:pt x="229" y="120"/>
                    </a:lnTo>
                    <a:lnTo>
                      <a:pt x="223" y="118"/>
                    </a:lnTo>
                    <a:lnTo>
                      <a:pt x="218" y="116"/>
                    </a:lnTo>
                    <a:lnTo>
                      <a:pt x="214" y="115"/>
                    </a:lnTo>
                    <a:lnTo>
                      <a:pt x="211" y="114"/>
                    </a:lnTo>
                    <a:lnTo>
                      <a:pt x="209" y="114"/>
                    </a:lnTo>
                    <a:lnTo>
                      <a:pt x="195" y="114"/>
                    </a:lnTo>
                    <a:lnTo>
                      <a:pt x="184" y="115"/>
                    </a:lnTo>
                    <a:lnTo>
                      <a:pt x="175" y="117"/>
                    </a:lnTo>
                    <a:lnTo>
                      <a:pt x="166" y="120"/>
                    </a:lnTo>
                    <a:lnTo>
                      <a:pt x="158" y="123"/>
                    </a:lnTo>
                    <a:lnTo>
                      <a:pt x="152" y="127"/>
                    </a:lnTo>
                    <a:lnTo>
                      <a:pt x="147" y="131"/>
                    </a:lnTo>
                    <a:lnTo>
                      <a:pt x="143" y="136"/>
                    </a:lnTo>
                    <a:lnTo>
                      <a:pt x="139" y="141"/>
                    </a:lnTo>
                    <a:lnTo>
                      <a:pt x="136" y="146"/>
                    </a:lnTo>
                    <a:lnTo>
                      <a:pt x="134" y="151"/>
                    </a:lnTo>
                    <a:lnTo>
                      <a:pt x="133" y="156"/>
                    </a:lnTo>
                    <a:lnTo>
                      <a:pt x="132" y="161"/>
                    </a:lnTo>
                    <a:lnTo>
                      <a:pt x="131" y="165"/>
                    </a:lnTo>
                    <a:lnTo>
                      <a:pt x="131" y="169"/>
                    </a:lnTo>
                    <a:lnTo>
                      <a:pt x="131" y="429"/>
                    </a:lnTo>
                    <a:lnTo>
                      <a:pt x="0" y="4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114300" dir="2700000" sx="95000" sy="95000" algn="tl" rotWithShape="0">
                  <a:prstClr val="black">
                    <a:alpha val="2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7815671" y="6252573"/>
              <a:ext cx="4456503" cy="50485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10000"/>
            </a:bodyPr>
            <a:lstStyle>
              <a:lvl1pPr marL="0" indent="0" algn="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company/office-of-the-planning-regulator</a:t>
              </a:r>
              <a:endParaRPr lang="en-I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848954" y="5585382"/>
              <a:ext cx="519880" cy="457786"/>
              <a:chOff x="2886075" y="2738438"/>
              <a:chExt cx="835025" cy="563563"/>
            </a:xfrm>
            <a:solidFill>
              <a:srgbClr val="003767"/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18" name="Freeform 25"/>
              <p:cNvSpPr>
                <a:spLocks noEditPoints="1"/>
              </p:cNvSpPr>
              <p:nvPr/>
            </p:nvSpPr>
            <p:spPr bwMode="auto">
              <a:xfrm>
                <a:off x="2886075" y="2738438"/>
                <a:ext cx="835025" cy="563563"/>
              </a:xfrm>
              <a:custGeom>
                <a:avLst/>
                <a:gdLst/>
                <a:ahLst/>
                <a:cxnLst>
                  <a:cxn ang="0">
                    <a:pos x="81" y="35"/>
                  </a:cxn>
                  <a:cxn ang="0">
                    <a:pos x="63" y="39"/>
                  </a:cxn>
                  <a:cxn ang="0">
                    <a:pos x="47" y="49"/>
                  </a:cxn>
                  <a:cxn ang="0">
                    <a:pos x="38" y="63"/>
                  </a:cxn>
                  <a:cxn ang="0">
                    <a:pos x="35" y="81"/>
                  </a:cxn>
                  <a:cxn ang="0">
                    <a:pos x="35" y="272"/>
                  </a:cxn>
                  <a:cxn ang="0">
                    <a:pos x="38" y="290"/>
                  </a:cxn>
                  <a:cxn ang="0">
                    <a:pos x="47" y="306"/>
                  </a:cxn>
                  <a:cxn ang="0">
                    <a:pos x="63" y="315"/>
                  </a:cxn>
                  <a:cxn ang="0">
                    <a:pos x="81" y="318"/>
                  </a:cxn>
                  <a:cxn ang="0">
                    <a:pos x="446" y="318"/>
                  </a:cxn>
                  <a:cxn ang="0">
                    <a:pos x="464" y="315"/>
                  </a:cxn>
                  <a:cxn ang="0">
                    <a:pos x="478" y="306"/>
                  </a:cxn>
                  <a:cxn ang="0">
                    <a:pos x="488" y="290"/>
                  </a:cxn>
                  <a:cxn ang="0">
                    <a:pos x="492" y="272"/>
                  </a:cxn>
                  <a:cxn ang="0">
                    <a:pos x="492" y="81"/>
                  </a:cxn>
                  <a:cxn ang="0">
                    <a:pos x="488" y="63"/>
                  </a:cxn>
                  <a:cxn ang="0">
                    <a:pos x="478" y="49"/>
                  </a:cxn>
                  <a:cxn ang="0">
                    <a:pos x="464" y="39"/>
                  </a:cxn>
                  <a:cxn ang="0">
                    <a:pos x="446" y="35"/>
                  </a:cxn>
                  <a:cxn ang="0">
                    <a:pos x="81" y="35"/>
                  </a:cxn>
                  <a:cxn ang="0">
                    <a:pos x="81" y="0"/>
                  </a:cxn>
                  <a:cxn ang="0">
                    <a:pos x="446" y="0"/>
                  </a:cxn>
                  <a:cxn ang="0">
                    <a:pos x="467" y="3"/>
                  </a:cxn>
                  <a:cxn ang="0">
                    <a:pos x="487" y="12"/>
                  </a:cxn>
                  <a:cxn ang="0">
                    <a:pos x="503" y="23"/>
                  </a:cxn>
                  <a:cxn ang="0">
                    <a:pos x="515" y="40"/>
                  </a:cxn>
                  <a:cxn ang="0">
                    <a:pos x="524" y="59"/>
                  </a:cxn>
                  <a:cxn ang="0">
                    <a:pos x="526" y="81"/>
                  </a:cxn>
                  <a:cxn ang="0">
                    <a:pos x="526" y="272"/>
                  </a:cxn>
                  <a:cxn ang="0">
                    <a:pos x="524" y="294"/>
                  </a:cxn>
                  <a:cxn ang="0">
                    <a:pos x="515" y="313"/>
                  </a:cxn>
                  <a:cxn ang="0">
                    <a:pos x="503" y="330"/>
                  </a:cxn>
                  <a:cxn ang="0">
                    <a:pos x="487" y="343"/>
                  </a:cxn>
                  <a:cxn ang="0">
                    <a:pos x="467" y="352"/>
                  </a:cxn>
                  <a:cxn ang="0">
                    <a:pos x="446" y="355"/>
                  </a:cxn>
                  <a:cxn ang="0">
                    <a:pos x="81" y="355"/>
                  </a:cxn>
                  <a:cxn ang="0">
                    <a:pos x="59" y="352"/>
                  </a:cxn>
                  <a:cxn ang="0">
                    <a:pos x="40" y="343"/>
                  </a:cxn>
                  <a:cxn ang="0">
                    <a:pos x="23" y="330"/>
                  </a:cxn>
                  <a:cxn ang="0">
                    <a:pos x="12" y="313"/>
                  </a:cxn>
                  <a:cxn ang="0">
                    <a:pos x="3" y="294"/>
                  </a:cxn>
                  <a:cxn ang="0">
                    <a:pos x="0" y="272"/>
                  </a:cxn>
                  <a:cxn ang="0">
                    <a:pos x="0" y="81"/>
                  </a:cxn>
                  <a:cxn ang="0">
                    <a:pos x="3" y="59"/>
                  </a:cxn>
                  <a:cxn ang="0">
                    <a:pos x="12" y="40"/>
                  </a:cxn>
                  <a:cxn ang="0">
                    <a:pos x="23" y="23"/>
                  </a:cxn>
                  <a:cxn ang="0">
                    <a:pos x="40" y="12"/>
                  </a:cxn>
                  <a:cxn ang="0">
                    <a:pos x="59" y="3"/>
                  </a:cxn>
                  <a:cxn ang="0">
                    <a:pos x="81" y="0"/>
                  </a:cxn>
                </a:cxnLst>
                <a:rect l="0" t="0" r="r" b="b"/>
                <a:pathLst>
                  <a:path w="526" h="355">
                    <a:moveTo>
                      <a:pt x="81" y="35"/>
                    </a:moveTo>
                    <a:lnTo>
                      <a:pt x="63" y="39"/>
                    </a:lnTo>
                    <a:lnTo>
                      <a:pt x="47" y="49"/>
                    </a:lnTo>
                    <a:lnTo>
                      <a:pt x="38" y="63"/>
                    </a:lnTo>
                    <a:lnTo>
                      <a:pt x="35" y="81"/>
                    </a:lnTo>
                    <a:lnTo>
                      <a:pt x="35" y="272"/>
                    </a:lnTo>
                    <a:lnTo>
                      <a:pt x="38" y="290"/>
                    </a:lnTo>
                    <a:lnTo>
                      <a:pt x="47" y="306"/>
                    </a:lnTo>
                    <a:lnTo>
                      <a:pt x="63" y="315"/>
                    </a:lnTo>
                    <a:lnTo>
                      <a:pt x="81" y="318"/>
                    </a:lnTo>
                    <a:lnTo>
                      <a:pt x="446" y="318"/>
                    </a:lnTo>
                    <a:lnTo>
                      <a:pt x="464" y="315"/>
                    </a:lnTo>
                    <a:lnTo>
                      <a:pt x="478" y="306"/>
                    </a:lnTo>
                    <a:lnTo>
                      <a:pt x="488" y="290"/>
                    </a:lnTo>
                    <a:lnTo>
                      <a:pt x="492" y="272"/>
                    </a:lnTo>
                    <a:lnTo>
                      <a:pt x="492" y="81"/>
                    </a:lnTo>
                    <a:lnTo>
                      <a:pt x="488" y="63"/>
                    </a:lnTo>
                    <a:lnTo>
                      <a:pt x="478" y="49"/>
                    </a:lnTo>
                    <a:lnTo>
                      <a:pt x="464" y="39"/>
                    </a:lnTo>
                    <a:lnTo>
                      <a:pt x="446" y="35"/>
                    </a:lnTo>
                    <a:lnTo>
                      <a:pt x="81" y="35"/>
                    </a:lnTo>
                    <a:close/>
                    <a:moveTo>
                      <a:pt x="81" y="0"/>
                    </a:moveTo>
                    <a:lnTo>
                      <a:pt x="446" y="0"/>
                    </a:lnTo>
                    <a:lnTo>
                      <a:pt x="467" y="3"/>
                    </a:lnTo>
                    <a:lnTo>
                      <a:pt x="487" y="12"/>
                    </a:lnTo>
                    <a:lnTo>
                      <a:pt x="503" y="23"/>
                    </a:lnTo>
                    <a:lnTo>
                      <a:pt x="515" y="40"/>
                    </a:lnTo>
                    <a:lnTo>
                      <a:pt x="524" y="59"/>
                    </a:lnTo>
                    <a:lnTo>
                      <a:pt x="526" y="81"/>
                    </a:lnTo>
                    <a:lnTo>
                      <a:pt x="526" y="272"/>
                    </a:lnTo>
                    <a:lnTo>
                      <a:pt x="524" y="294"/>
                    </a:lnTo>
                    <a:lnTo>
                      <a:pt x="515" y="313"/>
                    </a:lnTo>
                    <a:lnTo>
                      <a:pt x="503" y="330"/>
                    </a:lnTo>
                    <a:lnTo>
                      <a:pt x="487" y="343"/>
                    </a:lnTo>
                    <a:lnTo>
                      <a:pt x="467" y="352"/>
                    </a:lnTo>
                    <a:lnTo>
                      <a:pt x="446" y="355"/>
                    </a:lnTo>
                    <a:lnTo>
                      <a:pt x="81" y="355"/>
                    </a:lnTo>
                    <a:lnTo>
                      <a:pt x="59" y="352"/>
                    </a:lnTo>
                    <a:lnTo>
                      <a:pt x="40" y="343"/>
                    </a:lnTo>
                    <a:lnTo>
                      <a:pt x="23" y="330"/>
                    </a:lnTo>
                    <a:lnTo>
                      <a:pt x="12" y="313"/>
                    </a:lnTo>
                    <a:lnTo>
                      <a:pt x="3" y="294"/>
                    </a:lnTo>
                    <a:lnTo>
                      <a:pt x="0" y="272"/>
                    </a:lnTo>
                    <a:lnTo>
                      <a:pt x="0" y="81"/>
                    </a:lnTo>
                    <a:lnTo>
                      <a:pt x="3" y="59"/>
                    </a:lnTo>
                    <a:lnTo>
                      <a:pt x="12" y="40"/>
                    </a:lnTo>
                    <a:lnTo>
                      <a:pt x="23" y="23"/>
                    </a:lnTo>
                    <a:lnTo>
                      <a:pt x="40" y="12"/>
                    </a:lnTo>
                    <a:lnTo>
                      <a:pt x="59" y="3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6"/>
              <p:cNvSpPr>
                <a:spLocks/>
              </p:cNvSpPr>
              <p:nvPr/>
            </p:nvSpPr>
            <p:spPr bwMode="auto">
              <a:xfrm>
                <a:off x="3006725" y="2894013"/>
                <a:ext cx="568325" cy="25082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4" y="113"/>
                  </a:cxn>
                  <a:cxn ang="0">
                    <a:pos x="339" y="6"/>
                  </a:cxn>
                  <a:cxn ang="0">
                    <a:pos x="358" y="34"/>
                  </a:cxn>
                  <a:cxn ang="0">
                    <a:pos x="188" y="154"/>
                  </a:cxn>
                  <a:cxn ang="0">
                    <a:pos x="185" y="158"/>
                  </a:cxn>
                  <a:cxn ang="0">
                    <a:pos x="184" y="157"/>
                  </a:cxn>
                  <a:cxn ang="0">
                    <a:pos x="183" y="157"/>
                  </a:cxn>
                  <a:cxn ang="0">
                    <a:pos x="181" y="154"/>
                  </a:cxn>
                  <a:cxn ang="0">
                    <a:pos x="0" y="30"/>
                  </a:cxn>
                  <a:cxn ang="0">
                    <a:pos x="19" y="0"/>
                  </a:cxn>
                </a:cxnLst>
                <a:rect l="0" t="0" r="r" b="b"/>
                <a:pathLst>
                  <a:path w="358" h="158">
                    <a:moveTo>
                      <a:pt x="19" y="0"/>
                    </a:moveTo>
                    <a:lnTo>
                      <a:pt x="184" y="113"/>
                    </a:lnTo>
                    <a:lnTo>
                      <a:pt x="339" y="6"/>
                    </a:lnTo>
                    <a:lnTo>
                      <a:pt x="358" y="34"/>
                    </a:lnTo>
                    <a:lnTo>
                      <a:pt x="188" y="154"/>
                    </a:lnTo>
                    <a:lnTo>
                      <a:pt x="185" y="158"/>
                    </a:lnTo>
                    <a:lnTo>
                      <a:pt x="184" y="157"/>
                    </a:lnTo>
                    <a:lnTo>
                      <a:pt x="183" y="157"/>
                    </a:lnTo>
                    <a:lnTo>
                      <a:pt x="181" y="154"/>
                    </a:lnTo>
                    <a:lnTo>
                      <a:pt x="0" y="3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5368834" y="5567564"/>
              <a:ext cx="2317593" cy="48870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I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info@opr.ie</a:t>
              </a:r>
              <a:endParaRPr lang="en-I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5428926" y="6252573"/>
              <a:ext cx="2317593" cy="48870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I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www.opr.ie</a:t>
              </a:r>
              <a:endParaRPr lang="en-I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70"/>
            <p:cNvSpPr>
              <a:spLocks noEditPoints="1"/>
            </p:cNvSpPr>
            <p:nvPr/>
          </p:nvSpPr>
          <p:spPr bwMode="auto">
            <a:xfrm>
              <a:off x="4841374" y="6217431"/>
              <a:ext cx="518400" cy="457200"/>
            </a:xfrm>
            <a:custGeom>
              <a:avLst/>
              <a:gdLst>
                <a:gd name="T0" fmla="*/ 363 w 391"/>
                <a:gd name="T1" fmla="*/ 30 h 353"/>
                <a:gd name="T2" fmla="*/ 28 w 391"/>
                <a:gd name="T3" fmla="*/ 30 h 353"/>
                <a:gd name="T4" fmla="*/ 30 w 391"/>
                <a:gd name="T5" fmla="*/ 232 h 353"/>
                <a:gd name="T6" fmla="*/ 363 w 391"/>
                <a:gd name="T7" fmla="*/ 232 h 353"/>
                <a:gd name="T8" fmla="*/ 363 w 391"/>
                <a:gd name="T9" fmla="*/ 30 h 353"/>
                <a:gd name="T10" fmla="*/ 28 w 391"/>
                <a:gd name="T11" fmla="*/ 0 h 353"/>
                <a:gd name="T12" fmla="*/ 363 w 391"/>
                <a:gd name="T13" fmla="*/ 0 h 353"/>
                <a:gd name="T14" fmla="*/ 370 w 391"/>
                <a:gd name="T15" fmla="*/ 2 h 353"/>
                <a:gd name="T16" fmla="*/ 378 w 391"/>
                <a:gd name="T17" fmla="*/ 3 h 353"/>
                <a:gd name="T18" fmla="*/ 384 w 391"/>
                <a:gd name="T19" fmla="*/ 9 h 353"/>
                <a:gd name="T20" fmla="*/ 388 w 391"/>
                <a:gd name="T21" fmla="*/ 15 h 353"/>
                <a:gd name="T22" fmla="*/ 391 w 391"/>
                <a:gd name="T23" fmla="*/ 23 h 353"/>
                <a:gd name="T24" fmla="*/ 391 w 391"/>
                <a:gd name="T25" fmla="*/ 30 h 353"/>
                <a:gd name="T26" fmla="*/ 391 w 391"/>
                <a:gd name="T27" fmla="*/ 232 h 353"/>
                <a:gd name="T28" fmla="*/ 391 w 391"/>
                <a:gd name="T29" fmla="*/ 240 h 353"/>
                <a:gd name="T30" fmla="*/ 388 w 391"/>
                <a:gd name="T31" fmla="*/ 247 h 353"/>
                <a:gd name="T32" fmla="*/ 384 w 391"/>
                <a:gd name="T33" fmla="*/ 253 h 353"/>
                <a:gd name="T34" fmla="*/ 378 w 391"/>
                <a:gd name="T35" fmla="*/ 257 h 353"/>
                <a:gd name="T36" fmla="*/ 370 w 391"/>
                <a:gd name="T37" fmla="*/ 261 h 353"/>
                <a:gd name="T38" fmla="*/ 363 w 391"/>
                <a:gd name="T39" fmla="*/ 261 h 353"/>
                <a:gd name="T40" fmla="*/ 245 w 391"/>
                <a:gd name="T41" fmla="*/ 261 h 353"/>
                <a:gd name="T42" fmla="*/ 245 w 391"/>
                <a:gd name="T43" fmla="*/ 303 h 353"/>
                <a:gd name="T44" fmla="*/ 295 w 391"/>
                <a:gd name="T45" fmla="*/ 303 h 353"/>
                <a:gd name="T46" fmla="*/ 301 w 391"/>
                <a:gd name="T47" fmla="*/ 305 h 353"/>
                <a:gd name="T48" fmla="*/ 307 w 391"/>
                <a:gd name="T49" fmla="*/ 307 h 353"/>
                <a:gd name="T50" fmla="*/ 309 w 391"/>
                <a:gd name="T51" fmla="*/ 313 h 353"/>
                <a:gd name="T52" fmla="*/ 311 w 391"/>
                <a:gd name="T53" fmla="*/ 318 h 353"/>
                <a:gd name="T54" fmla="*/ 311 w 391"/>
                <a:gd name="T55" fmla="*/ 338 h 353"/>
                <a:gd name="T56" fmla="*/ 309 w 391"/>
                <a:gd name="T57" fmla="*/ 343 h 353"/>
                <a:gd name="T58" fmla="*/ 307 w 391"/>
                <a:gd name="T59" fmla="*/ 349 h 353"/>
                <a:gd name="T60" fmla="*/ 301 w 391"/>
                <a:gd name="T61" fmla="*/ 351 h 353"/>
                <a:gd name="T62" fmla="*/ 295 w 391"/>
                <a:gd name="T63" fmla="*/ 353 h 353"/>
                <a:gd name="T64" fmla="*/ 96 w 391"/>
                <a:gd name="T65" fmla="*/ 353 h 353"/>
                <a:gd name="T66" fmla="*/ 90 w 391"/>
                <a:gd name="T67" fmla="*/ 351 h 353"/>
                <a:gd name="T68" fmla="*/ 86 w 391"/>
                <a:gd name="T69" fmla="*/ 349 h 353"/>
                <a:gd name="T70" fmla="*/ 82 w 391"/>
                <a:gd name="T71" fmla="*/ 343 h 353"/>
                <a:gd name="T72" fmla="*/ 82 w 391"/>
                <a:gd name="T73" fmla="*/ 338 h 353"/>
                <a:gd name="T74" fmla="*/ 82 w 391"/>
                <a:gd name="T75" fmla="*/ 318 h 353"/>
                <a:gd name="T76" fmla="*/ 82 w 391"/>
                <a:gd name="T77" fmla="*/ 313 h 353"/>
                <a:gd name="T78" fmla="*/ 86 w 391"/>
                <a:gd name="T79" fmla="*/ 307 h 353"/>
                <a:gd name="T80" fmla="*/ 90 w 391"/>
                <a:gd name="T81" fmla="*/ 305 h 353"/>
                <a:gd name="T82" fmla="*/ 96 w 391"/>
                <a:gd name="T83" fmla="*/ 303 h 353"/>
                <a:gd name="T84" fmla="*/ 148 w 391"/>
                <a:gd name="T85" fmla="*/ 303 h 353"/>
                <a:gd name="T86" fmla="*/ 148 w 391"/>
                <a:gd name="T87" fmla="*/ 261 h 353"/>
                <a:gd name="T88" fmla="*/ 28 w 391"/>
                <a:gd name="T89" fmla="*/ 261 h 353"/>
                <a:gd name="T90" fmla="*/ 21 w 391"/>
                <a:gd name="T91" fmla="*/ 261 h 353"/>
                <a:gd name="T92" fmla="*/ 15 w 391"/>
                <a:gd name="T93" fmla="*/ 257 h 353"/>
                <a:gd name="T94" fmla="*/ 9 w 391"/>
                <a:gd name="T95" fmla="*/ 253 h 353"/>
                <a:gd name="T96" fmla="*/ 4 w 391"/>
                <a:gd name="T97" fmla="*/ 247 h 353"/>
                <a:gd name="T98" fmla="*/ 2 w 391"/>
                <a:gd name="T99" fmla="*/ 240 h 353"/>
                <a:gd name="T100" fmla="*/ 0 w 391"/>
                <a:gd name="T101" fmla="*/ 232 h 353"/>
                <a:gd name="T102" fmla="*/ 0 w 391"/>
                <a:gd name="T103" fmla="*/ 30 h 353"/>
                <a:gd name="T104" fmla="*/ 2 w 391"/>
                <a:gd name="T105" fmla="*/ 23 h 353"/>
                <a:gd name="T106" fmla="*/ 4 w 391"/>
                <a:gd name="T107" fmla="*/ 15 h 353"/>
                <a:gd name="T108" fmla="*/ 9 w 391"/>
                <a:gd name="T109" fmla="*/ 9 h 353"/>
                <a:gd name="T110" fmla="*/ 15 w 391"/>
                <a:gd name="T111" fmla="*/ 3 h 353"/>
                <a:gd name="T112" fmla="*/ 21 w 391"/>
                <a:gd name="T113" fmla="*/ 2 h 353"/>
                <a:gd name="T114" fmla="*/ 28 w 391"/>
                <a:gd name="T1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1" h="353">
                  <a:moveTo>
                    <a:pt x="363" y="30"/>
                  </a:moveTo>
                  <a:lnTo>
                    <a:pt x="28" y="30"/>
                  </a:lnTo>
                  <a:lnTo>
                    <a:pt x="30" y="232"/>
                  </a:lnTo>
                  <a:lnTo>
                    <a:pt x="363" y="232"/>
                  </a:lnTo>
                  <a:lnTo>
                    <a:pt x="363" y="30"/>
                  </a:lnTo>
                  <a:close/>
                  <a:moveTo>
                    <a:pt x="28" y="0"/>
                  </a:moveTo>
                  <a:lnTo>
                    <a:pt x="363" y="0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4" y="9"/>
                  </a:lnTo>
                  <a:lnTo>
                    <a:pt x="388" y="15"/>
                  </a:lnTo>
                  <a:lnTo>
                    <a:pt x="391" y="23"/>
                  </a:lnTo>
                  <a:lnTo>
                    <a:pt x="391" y="30"/>
                  </a:lnTo>
                  <a:lnTo>
                    <a:pt x="391" y="232"/>
                  </a:lnTo>
                  <a:lnTo>
                    <a:pt x="391" y="240"/>
                  </a:lnTo>
                  <a:lnTo>
                    <a:pt x="388" y="247"/>
                  </a:lnTo>
                  <a:lnTo>
                    <a:pt x="384" y="253"/>
                  </a:lnTo>
                  <a:lnTo>
                    <a:pt x="378" y="257"/>
                  </a:lnTo>
                  <a:lnTo>
                    <a:pt x="370" y="261"/>
                  </a:lnTo>
                  <a:lnTo>
                    <a:pt x="363" y="261"/>
                  </a:lnTo>
                  <a:lnTo>
                    <a:pt x="245" y="261"/>
                  </a:lnTo>
                  <a:lnTo>
                    <a:pt x="245" y="303"/>
                  </a:lnTo>
                  <a:lnTo>
                    <a:pt x="295" y="303"/>
                  </a:lnTo>
                  <a:lnTo>
                    <a:pt x="301" y="305"/>
                  </a:lnTo>
                  <a:lnTo>
                    <a:pt x="307" y="307"/>
                  </a:lnTo>
                  <a:lnTo>
                    <a:pt x="309" y="313"/>
                  </a:lnTo>
                  <a:lnTo>
                    <a:pt x="311" y="318"/>
                  </a:lnTo>
                  <a:lnTo>
                    <a:pt x="311" y="338"/>
                  </a:lnTo>
                  <a:lnTo>
                    <a:pt x="309" y="343"/>
                  </a:lnTo>
                  <a:lnTo>
                    <a:pt x="307" y="349"/>
                  </a:lnTo>
                  <a:lnTo>
                    <a:pt x="301" y="351"/>
                  </a:lnTo>
                  <a:lnTo>
                    <a:pt x="295" y="353"/>
                  </a:lnTo>
                  <a:lnTo>
                    <a:pt x="96" y="353"/>
                  </a:lnTo>
                  <a:lnTo>
                    <a:pt x="90" y="351"/>
                  </a:lnTo>
                  <a:lnTo>
                    <a:pt x="86" y="349"/>
                  </a:lnTo>
                  <a:lnTo>
                    <a:pt x="82" y="343"/>
                  </a:lnTo>
                  <a:lnTo>
                    <a:pt x="82" y="338"/>
                  </a:lnTo>
                  <a:lnTo>
                    <a:pt x="82" y="318"/>
                  </a:lnTo>
                  <a:lnTo>
                    <a:pt x="82" y="313"/>
                  </a:lnTo>
                  <a:lnTo>
                    <a:pt x="86" y="307"/>
                  </a:lnTo>
                  <a:lnTo>
                    <a:pt x="90" y="305"/>
                  </a:lnTo>
                  <a:lnTo>
                    <a:pt x="96" y="303"/>
                  </a:lnTo>
                  <a:lnTo>
                    <a:pt x="148" y="303"/>
                  </a:lnTo>
                  <a:lnTo>
                    <a:pt x="148" y="261"/>
                  </a:lnTo>
                  <a:lnTo>
                    <a:pt x="28" y="261"/>
                  </a:lnTo>
                  <a:lnTo>
                    <a:pt x="21" y="261"/>
                  </a:lnTo>
                  <a:lnTo>
                    <a:pt x="15" y="257"/>
                  </a:lnTo>
                  <a:lnTo>
                    <a:pt x="9" y="253"/>
                  </a:lnTo>
                  <a:lnTo>
                    <a:pt x="4" y="247"/>
                  </a:lnTo>
                  <a:lnTo>
                    <a:pt x="2" y="240"/>
                  </a:lnTo>
                  <a:lnTo>
                    <a:pt x="0" y="232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4" y="15"/>
                  </a:lnTo>
                  <a:lnTo>
                    <a:pt x="9" y="9"/>
                  </a:lnTo>
                  <a:lnTo>
                    <a:pt x="15" y="3"/>
                  </a:lnTo>
                  <a:lnTo>
                    <a:pt x="21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376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34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				</a:t>
            </a:r>
            <a:r>
              <a:rPr lang="en-IE" dirty="0"/>
              <a:t>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IE" sz="2200" dirty="0" smtClean="0"/>
          </a:p>
          <a:p>
            <a:pPr>
              <a:lnSpc>
                <a:spcPct val="150000"/>
              </a:lnSpc>
            </a:pPr>
            <a:r>
              <a:rPr lang="en-IE" sz="2200" dirty="0" smtClean="0"/>
              <a:t>Clear policy – hallmark of a rules based society</a:t>
            </a:r>
          </a:p>
          <a:p>
            <a:pPr>
              <a:lnSpc>
                <a:spcPct val="150000"/>
              </a:lnSpc>
            </a:pPr>
            <a:r>
              <a:rPr lang="en-IE" sz="2200" dirty="0" smtClean="0"/>
              <a:t>OPR demonstrates Government commitment to rules based approach - not a policy maker</a:t>
            </a:r>
          </a:p>
          <a:p>
            <a:pPr>
              <a:lnSpc>
                <a:spcPct val="150000"/>
              </a:lnSpc>
            </a:pPr>
            <a:r>
              <a:rPr lang="en-IE" sz="2200" dirty="0" smtClean="0"/>
              <a:t>Policy works where very clearly articulated and implementation worked through </a:t>
            </a:r>
          </a:p>
          <a:p>
            <a:pPr>
              <a:lnSpc>
                <a:spcPct val="150000"/>
              </a:lnSpc>
            </a:pPr>
            <a:r>
              <a:rPr lang="en-IE" sz="2200" dirty="0" smtClean="0"/>
              <a:t>Success:</a:t>
            </a:r>
          </a:p>
          <a:p>
            <a:pPr lvl="1">
              <a:lnSpc>
                <a:spcPct val="150000"/>
              </a:lnSpc>
            </a:pPr>
            <a:r>
              <a:rPr lang="en-IE" sz="2200" dirty="0" smtClean="0"/>
              <a:t>Policies carefully developed with proper stakeholder engagement</a:t>
            </a:r>
          </a:p>
          <a:p>
            <a:pPr lvl="1">
              <a:lnSpc>
                <a:spcPct val="150000"/>
              </a:lnSpc>
            </a:pPr>
            <a:r>
              <a:rPr lang="en-IE" sz="2200" dirty="0" smtClean="0"/>
              <a:t>Relevant issues and implementation properly considered and assessed</a:t>
            </a:r>
          </a:p>
          <a:p>
            <a:pPr lvl="1">
              <a:lnSpc>
                <a:spcPct val="150000"/>
              </a:lnSpc>
            </a:pPr>
            <a:r>
              <a:rPr lang="en-IE" sz="2200" dirty="0" smtClean="0"/>
              <a:t>Planning: Ministerial Guidelines - National Planning Framework </a:t>
            </a:r>
            <a:r>
              <a:rPr lang="en-IE" sz="2200" dirty="0"/>
              <a:t>-</a:t>
            </a:r>
            <a:r>
              <a:rPr lang="en-IE" sz="2200" dirty="0" smtClean="0"/>
              <a:t> Regional Spatial and Economic Strategies complement and reinforce each other</a:t>
            </a:r>
          </a:p>
          <a:p>
            <a:pPr lvl="1"/>
            <a:endParaRPr lang="en-IE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490" y="333838"/>
            <a:ext cx="1365384" cy="13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8"/>
            <a:ext cx="10281745" cy="1036552"/>
          </a:xfrm>
        </p:spPr>
        <p:txBody>
          <a:bodyPr>
            <a:normAutofit fontScale="90000"/>
          </a:bodyPr>
          <a:lstStyle/>
          <a:p>
            <a:r>
              <a:rPr lang="en-IE" dirty="0"/>
              <a:t>Development </a:t>
            </a:r>
            <a:r>
              <a:rPr lang="en-IE" dirty="0" smtClean="0"/>
              <a:t>Plan Policy - </a:t>
            </a:r>
            <a:r>
              <a:rPr lang="en-IE" dirty="0"/>
              <a:t>OPR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6038"/>
            <a:ext cx="10515600" cy="4351338"/>
          </a:xfrm>
        </p:spPr>
        <p:txBody>
          <a:bodyPr>
            <a:normAutofit/>
          </a:bodyPr>
          <a:lstStyle/>
          <a:p>
            <a:r>
              <a:rPr lang="en-IE" sz="2800" dirty="0" smtClean="0"/>
              <a:t>Directions issued to local authorities</a:t>
            </a:r>
          </a:p>
          <a:p>
            <a:endParaRPr lang="en-IE" sz="2800" dirty="0" smtClean="0"/>
          </a:p>
          <a:p>
            <a:r>
              <a:rPr lang="en-IE" sz="2800" dirty="0" smtClean="0"/>
              <a:t>OPR</a:t>
            </a:r>
            <a:r>
              <a:rPr lang="en-IE" sz="2800" b="1" dirty="0" smtClean="0"/>
              <a:t> Recommendation 		</a:t>
            </a:r>
          </a:p>
          <a:p>
            <a:endParaRPr lang="en-IE" sz="2800" b="1" dirty="0"/>
          </a:p>
          <a:p>
            <a:r>
              <a:rPr lang="en-IE" sz="2800" dirty="0" smtClean="0"/>
              <a:t>Minister</a:t>
            </a:r>
            <a:r>
              <a:rPr lang="en-IE" sz="2800" b="1" dirty="0" smtClean="0"/>
              <a:t> Decision</a:t>
            </a:r>
          </a:p>
          <a:p>
            <a:pPr marL="0" indent="0">
              <a:buNone/>
            </a:pPr>
            <a:endParaRPr lang="en-IE" sz="2200" b="1" dirty="0"/>
          </a:p>
        </p:txBody>
      </p:sp>
    </p:spTree>
    <p:extLst>
      <p:ext uri="{BB962C8B-B14F-4D97-AF65-F5344CB8AC3E}">
        <p14:creationId xmlns:p14="http://schemas.microsoft.com/office/powerpoint/2010/main" val="24643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50" y="789073"/>
            <a:ext cx="6077192" cy="1036552"/>
          </a:xfrm>
        </p:spPr>
        <p:txBody>
          <a:bodyPr>
            <a:noAutofit/>
          </a:bodyPr>
          <a:lstStyle/>
          <a:p>
            <a:pPr algn="ctr"/>
            <a:r>
              <a:rPr lang="en-IE" dirty="0"/>
              <a:t>Ministerial Directions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</a:pPr>
            <a:r>
              <a:rPr lang="en-IE" sz="2200" dirty="0"/>
              <a:t>Renewable Energy</a:t>
            </a:r>
          </a:p>
          <a:p>
            <a:pPr>
              <a:lnSpc>
                <a:spcPct val="170000"/>
              </a:lnSpc>
            </a:pPr>
            <a:r>
              <a:rPr lang="en-IE" sz="2200" dirty="0" smtClean="0"/>
              <a:t>Wastewater infrastructure </a:t>
            </a:r>
          </a:p>
          <a:p>
            <a:pPr>
              <a:lnSpc>
                <a:spcPct val="170000"/>
              </a:lnSpc>
            </a:pPr>
            <a:r>
              <a:rPr lang="en-IE" sz="2200" dirty="0" smtClean="0"/>
              <a:t>Protect efficiency and capacity of national roads and junctions</a:t>
            </a:r>
          </a:p>
          <a:p>
            <a:pPr>
              <a:lnSpc>
                <a:spcPct val="170000"/>
              </a:lnSpc>
            </a:pPr>
            <a:r>
              <a:rPr lang="en-IE" sz="2200" dirty="0" smtClean="0"/>
              <a:t>School </a:t>
            </a:r>
            <a:r>
              <a:rPr lang="en-IE" sz="2200" dirty="0"/>
              <a:t>sites &amp; education </a:t>
            </a:r>
            <a:r>
              <a:rPr lang="en-IE" sz="2200" dirty="0" smtClean="0"/>
              <a:t>facilities</a:t>
            </a:r>
          </a:p>
          <a:p>
            <a:pPr>
              <a:lnSpc>
                <a:spcPct val="170000"/>
              </a:lnSpc>
            </a:pPr>
            <a:r>
              <a:rPr lang="en-IE" sz="2200" dirty="0" smtClean="0"/>
              <a:t>Airport infrastructure</a:t>
            </a:r>
            <a:endParaRPr lang="en-IE" sz="2200" dirty="0"/>
          </a:p>
          <a:p>
            <a:pPr>
              <a:lnSpc>
                <a:spcPct val="170000"/>
              </a:lnSpc>
            </a:pPr>
            <a:r>
              <a:rPr lang="en-IE" sz="2200" dirty="0" smtClean="0"/>
              <a:t>Successes</a:t>
            </a:r>
          </a:p>
          <a:p>
            <a:pPr>
              <a:lnSpc>
                <a:spcPct val="170000"/>
              </a:lnSpc>
            </a:pPr>
            <a:r>
              <a:rPr lang="en-IE" sz="2200" dirty="0" smtClean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8025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8"/>
            <a:ext cx="10627895" cy="1036552"/>
          </a:xfrm>
        </p:spPr>
        <p:txBody>
          <a:bodyPr/>
          <a:lstStyle/>
          <a:p>
            <a:r>
              <a:rPr lang="en-IE" dirty="0" smtClean="0"/>
              <a:t>Renewable Energy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IE" sz="2600" dirty="0" smtClean="0"/>
              <a:t>Set back distances</a:t>
            </a:r>
          </a:p>
          <a:p>
            <a:pPr>
              <a:lnSpc>
                <a:spcPct val="200000"/>
              </a:lnSpc>
            </a:pPr>
            <a:r>
              <a:rPr lang="en-IE" sz="2600" dirty="0" smtClean="0"/>
              <a:t>Renewable energy targets </a:t>
            </a:r>
          </a:p>
          <a:p>
            <a:pPr lvl="1">
              <a:lnSpc>
                <a:spcPct val="200000"/>
              </a:lnSpc>
            </a:pPr>
            <a:r>
              <a:rPr lang="en-IE" sz="2600" dirty="0" smtClean="0"/>
              <a:t>2006 Wind Energy Guidelines &amp; 2017 Interim Guidelines on Renewable Energy &amp; Climate</a:t>
            </a:r>
          </a:p>
          <a:p>
            <a:pPr lvl="1">
              <a:lnSpc>
                <a:spcPct val="200000"/>
              </a:lnSpc>
            </a:pPr>
            <a:r>
              <a:rPr lang="en-IE" sz="2600" dirty="0" smtClean="0"/>
              <a:t>National &amp; European energy policy under development</a:t>
            </a:r>
          </a:p>
          <a:p>
            <a:pPr lvl="1">
              <a:lnSpc>
                <a:spcPct val="200000"/>
              </a:lnSpc>
            </a:pPr>
            <a:r>
              <a:rPr lang="en-IE" sz="2600" dirty="0" smtClean="0"/>
              <a:t>Revision to methodology for local authorities (LARES)</a:t>
            </a:r>
          </a:p>
          <a:p>
            <a:pPr lvl="1">
              <a:lnSpc>
                <a:spcPct val="200000"/>
              </a:lnSpc>
            </a:pPr>
            <a:r>
              <a:rPr lang="en-IE" sz="2600" dirty="0" smtClean="0"/>
              <a:t>Development of a framework for meeting national targets (regional)</a:t>
            </a:r>
          </a:p>
          <a:p>
            <a:pPr>
              <a:lnSpc>
                <a:spcPct val="200000"/>
              </a:lnSpc>
            </a:pP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78344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81038"/>
            <a:ext cx="10639097" cy="1036552"/>
          </a:xfrm>
        </p:spPr>
        <p:txBody>
          <a:bodyPr>
            <a:normAutofit/>
          </a:bodyPr>
          <a:lstStyle/>
          <a:p>
            <a:pPr algn="ctr"/>
            <a:r>
              <a:rPr lang="en-IE" dirty="0" smtClean="0"/>
              <a:t>Skills and Expertise</a:t>
            </a:r>
            <a:endParaRPr lang="en-IE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8947653"/>
              </p:ext>
            </p:extLst>
          </p:nvPr>
        </p:nvGraphicFramePr>
        <p:xfrm>
          <a:off x="1458310" y="171759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104" y="580691"/>
            <a:ext cx="1577373" cy="11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6421" y="367173"/>
            <a:ext cx="8596668" cy="1320800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IE" sz="4000" b="1" dirty="0">
                <a:solidFill>
                  <a:srgbClr val="00A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 Research &amp; Training</a:t>
            </a:r>
          </a:p>
        </p:txBody>
      </p:sp>
      <p:pic>
        <p:nvPicPr>
          <p:cNvPr id="1026" name="Picture 7" descr="image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73" y="1149156"/>
            <a:ext cx="1726232" cy="24308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149" t="12965" r="33919" b="2621"/>
          <a:stretch/>
        </p:blipFill>
        <p:spPr>
          <a:xfrm>
            <a:off x="7815098" y="3633544"/>
            <a:ext cx="1714428" cy="2380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3080" t="13283" r="34058" b="1724"/>
          <a:stretch/>
        </p:blipFill>
        <p:spPr>
          <a:xfrm>
            <a:off x="5766194" y="4194064"/>
            <a:ext cx="1721811" cy="2412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730497" y="3103254"/>
            <a:ext cx="1899309" cy="2550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7655" y="785962"/>
            <a:ext cx="1787492" cy="2518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7679" y="367173"/>
            <a:ext cx="1807627" cy="2580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573" y="2243933"/>
            <a:ext cx="4966405" cy="277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70000"/>
              </a:lnSpc>
              <a:spcBef>
                <a:spcPts val="1000"/>
              </a:spcBef>
              <a:buClr>
                <a:srgbClr val="ED145B"/>
              </a:buClr>
              <a:buSzPct val="120000"/>
              <a:buFont typeface="Wingdings" pitchFamily="2" charset="2"/>
              <a:buChar char="§"/>
            </a:pP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Improve standards and consistency</a:t>
            </a:r>
          </a:p>
          <a:p>
            <a:pPr marL="228600" indent="-228600">
              <a:lnSpc>
                <a:spcPct val="170000"/>
              </a:lnSpc>
              <a:spcBef>
                <a:spcPts val="1000"/>
              </a:spcBef>
              <a:buClr>
                <a:srgbClr val="ED145B"/>
              </a:buClr>
              <a:buSzPct val="120000"/>
              <a:buFont typeface="Wingdings" pitchFamily="2" charset="2"/>
              <a:buChar char="§"/>
            </a:pP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Provide practical tools</a:t>
            </a:r>
          </a:p>
          <a:p>
            <a:pPr marL="228600" indent="-228600">
              <a:lnSpc>
                <a:spcPct val="170000"/>
              </a:lnSpc>
              <a:spcBef>
                <a:spcPts val="1000"/>
              </a:spcBef>
              <a:buClr>
                <a:srgbClr val="ED145B"/>
              </a:buClr>
              <a:buSzPct val="120000"/>
              <a:buFont typeface="Wingdings" pitchFamily="2" charset="2"/>
              <a:buChar char="§"/>
            </a:pP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Shared </a:t>
            </a:r>
            <a:r>
              <a:rPr lang="en-I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learnings</a:t>
            </a:r>
          </a:p>
          <a:p>
            <a:pPr>
              <a:lnSpc>
                <a:spcPct val="170000"/>
              </a:lnSpc>
              <a:spcBef>
                <a:spcPts val="1000"/>
              </a:spcBef>
              <a:buClr>
                <a:srgbClr val="ED145B"/>
              </a:buClr>
              <a:buSzPct val="120000"/>
            </a:pPr>
            <a:endParaRPr lang="en-I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9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6421" y="367173"/>
            <a:ext cx="8596668" cy="1320800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IE" sz="4000" b="1" dirty="0">
                <a:solidFill>
                  <a:srgbClr val="00A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 Research &amp; Training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CBB8FFA8-4C46-47E1-AF8B-0DA717F6A05F}"/>
              </a:ext>
            </a:extLst>
          </p:cNvPr>
          <p:cNvSpPr/>
          <p:nvPr/>
        </p:nvSpPr>
        <p:spPr>
          <a:xfrm>
            <a:off x="7570778" y="3239360"/>
            <a:ext cx="3487215" cy="9971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218987">
              <a:lnSpc>
                <a:spcPct val="90000"/>
              </a:lnSpc>
            </a:pPr>
            <a:r>
              <a:rPr lang="en-IN" dirty="0" smtClean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 share learning from the reviews with DHLGH to inform policy making, to highlight best practice and to raise any issues.</a:t>
            </a:r>
            <a:endParaRPr lang="en-IN" dirty="0">
              <a:solidFill>
                <a:prstClr val="white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18" y="1867702"/>
            <a:ext cx="7691281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ED145B"/>
              </a:buClr>
              <a:buSzPct val="120000"/>
              <a:buFont typeface="Wingdings" pitchFamily="2" charset="2"/>
              <a:buChar char="§"/>
            </a:pPr>
            <a:r>
              <a:rPr lang="en-I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for Local Authority staff </a:t>
            </a:r>
            <a:endParaRPr lang="en-I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rgbClr val="ED145B"/>
              </a:buClr>
              <a:buSzPct val="120000"/>
            </a:pP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to be extended to </a:t>
            </a:r>
            <a:r>
              <a:rPr lang="en-I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ABP</a:t>
            </a:r>
          </a:p>
          <a:p>
            <a:pPr>
              <a:spcBef>
                <a:spcPts val="1000"/>
              </a:spcBef>
              <a:buClr>
                <a:srgbClr val="ED145B"/>
              </a:buClr>
              <a:buSzPct val="120000"/>
            </a:pPr>
            <a:endParaRPr lang="en-I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70000"/>
              </a:lnSpc>
              <a:spcBef>
                <a:spcPts val="1000"/>
              </a:spcBef>
              <a:buClr>
                <a:srgbClr val="ED145B"/>
              </a:buClr>
              <a:buSzPct val="120000"/>
              <a:buFont typeface="Wingdings" pitchFamily="2" charset="2"/>
              <a:buChar char="§"/>
            </a:pP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Training for Elected members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394" y="798089"/>
            <a:ext cx="4436604" cy="587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56" y="386748"/>
            <a:ext cx="10880834" cy="1036552"/>
          </a:xfrm>
        </p:spPr>
        <p:txBody>
          <a:bodyPr/>
          <a:lstStyle/>
          <a:p>
            <a:pPr algn="ctr"/>
            <a:r>
              <a:rPr lang="en-IE" dirty="0" smtClean="0"/>
              <a:t>Resources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376" r="11545"/>
          <a:stretch/>
        </p:blipFill>
        <p:spPr>
          <a:xfrm>
            <a:off x="0" y="2480617"/>
            <a:ext cx="7095526" cy="437738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9765" b="9717"/>
          <a:stretch/>
        </p:blipFill>
        <p:spPr>
          <a:xfrm>
            <a:off x="3016162" y="1690410"/>
            <a:ext cx="6516721" cy="2841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518" y="278415"/>
            <a:ext cx="1495262" cy="1115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345" y="2996953"/>
            <a:ext cx="4298731" cy="35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277" y="302666"/>
            <a:ext cx="9163776" cy="1036552"/>
          </a:xfrm>
        </p:spPr>
        <p:txBody>
          <a:bodyPr>
            <a:noAutofit/>
          </a:bodyPr>
          <a:lstStyle/>
          <a:p>
            <a:pPr algn="ctr"/>
            <a:r>
              <a:rPr lang="en-IE" dirty="0" err="1"/>
              <a:t>Arklow</a:t>
            </a:r>
            <a:r>
              <a:rPr lang="en-IE" dirty="0"/>
              <a:t> Wastewater Treatment Plant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85" y="1339218"/>
            <a:ext cx="7420471" cy="4946982"/>
          </a:xfrm>
        </p:spPr>
      </p:pic>
    </p:spTree>
    <p:extLst>
      <p:ext uri="{BB962C8B-B14F-4D97-AF65-F5344CB8AC3E}">
        <p14:creationId xmlns:p14="http://schemas.microsoft.com/office/powerpoint/2010/main" val="66559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3554898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24382" y="3244332"/>
            <a:ext cx="74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1993</a:t>
            </a: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3885756" y="3244332"/>
            <a:ext cx="70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1999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18366" y="3244332"/>
            <a:ext cx="68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2014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8292662" y="3244332"/>
            <a:ext cx="70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2015</a:t>
            </a:r>
            <a:endParaRPr lang="en-IE" dirty="0"/>
          </a:p>
        </p:txBody>
      </p:sp>
      <p:sp>
        <p:nvSpPr>
          <p:cNvPr id="7" name="Right Arrow 6"/>
          <p:cNvSpPr/>
          <p:nvPr/>
        </p:nvSpPr>
        <p:spPr>
          <a:xfrm>
            <a:off x="4752864" y="2954351"/>
            <a:ext cx="1957551" cy="9492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4752864" y="3244333"/>
            <a:ext cx="190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Legal Challenges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51134" y="543763"/>
            <a:ext cx="4869244" cy="1036552"/>
          </a:xfrm>
        </p:spPr>
        <p:txBody>
          <a:bodyPr/>
          <a:lstStyle/>
          <a:p>
            <a:r>
              <a:rPr lang="en-IE" dirty="0" smtClean="0"/>
              <a:t>First attempt</a:t>
            </a:r>
            <a:endParaRPr lang="en-IE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99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539" y="201778"/>
            <a:ext cx="8577649" cy="1509043"/>
          </a:xfrm>
        </p:spPr>
        <p:txBody>
          <a:bodyPr>
            <a:normAutofit/>
          </a:bodyPr>
          <a:lstStyle/>
          <a:p>
            <a:pPr algn="ctr"/>
            <a:r>
              <a:rPr lang="en-IE" dirty="0"/>
              <a:t>OPR Functions </a:t>
            </a:r>
            <a:r>
              <a:rPr lang="en-IE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accent2">
                    <a:lumMod val="50000"/>
                  </a:schemeClr>
                </a:solidFill>
              </a:rPr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731" y="225655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grpSp>
        <p:nvGrpSpPr>
          <p:cNvPr id="4" name="Group 3"/>
          <p:cNvGrpSpPr/>
          <p:nvPr/>
        </p:nvGrpSpPr>
        <p:grpSpPr>
          <a:xfrm>
            <a:off x="827919" y="1633567"/>
            <a:ext cx="2516221" cy="4325600"/>
            <a:chOff x="905159" y="1311575"/>
            <a:chExt cx="2909455" cy="531082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905159" y="1311575"/>
              <a:ext cx="2909455" cy="531082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algn="ctr">
                <a:defRPr/>
              </a:pPr>
              <a:r>
                <a:rPr lang="en-IE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Statutory Plans</a:t>
              </a:r>
              <a:endParaRPr lang="en-IE" dirty="0" smtClean="0">
                <a:solidFill>
                  <a:srgbClr val="002060"/>
                </a:solidFill>
              </a:endParaRPr>
            </a:p>
            <a:p>
              <a:pPr lvl="0" algn="ctr">
                <a:defRPr/>
              </a:pPr>
              <a:r>
                <a:rPr lang="en-IE" sz="1600" dirty="0" smtClean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 </a:t>
              </a:r>
              <a:r>
                <a:rPr lang="en-IE" sz="1600" dirty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lang="en-IE" sz="1600" dirty="0" smtClean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city/ county and local area plans made by local authorities for </a:t>
              </a:r>
              <a:r>
                <a:rPr lang="en-IE" sz="1600" b="1" dirty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 with n</a:t>
              </a:r>
              <a:r>
                <a:rPr lang="en-IE" sz="1600" b="1" dirty="0" smtClean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ational and regional policy </a:t>
              </a:r>
              <a:r>
                <a:rPr lang="en-IE" sz="1600" b="1" dirty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legislative requirements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0304" y="4825927"/>
              <a:ext cx="1186285" cy="1655520"/>
            </a:xfrm>
            <a:prstGeom prst="rect">
              <a:avLst/>
            </a:prstGeom>
            <a:grpFill/>
          </p:spPr>
        </p:pic>
      </p:grpSp>
      <p:grpSp>
        <p:nvGrpSpPr>
          <p:cNvPr id="7" name="Group 6"/>
          <p:cNvGrpSpPr/>
          <p:nvPr/>
        </p:nvGrpSpPr>
        <p:grpSpPr>
          <a:xfrm>
            <a:off x="4310024" y="1633566"/>
            <a:ext cx="2849733" cy="4325600"/>
            <a:chOff x="4679945" y="1692142"/>
            <a:chExt cx="2963652" cy="531082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4679945" y="1692142"/>
              <a:ext cx="2963652" cy="531082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IE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IE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ocal Authority </a:t>
              </a:r>
              <a:r>
                <a:rPr lang="en-IE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Reviews </a:t>
              </a:r>
              <a:r>
                <a:rPr lang="en-IE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IE" sz="16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IE" sz="1600" dirty="0" smtClean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Reviews </a:t>
              </a:r>
              <a:r>
                <a:rPr lang="en-IE" sz="1600" dirty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examinations of local authority </a:t>
              </a:r>
              <a:r>
                <a:rPr lang="en-IE" sz="1600" dirty="0" smtClean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An </a:t>
              </a:r>
              <a:r>
                <a:rPr lang="en-IE" sz="1600" dirty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Bord Pleanála systems and procedures in the </a:t>
              </a:r>
              <a:r>
                <a:rPr lang="en-IE" sz="1600" b="1" dirty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delivery of planning services </a:t>
              </a:r>
              <a:r>
                <a:rPr lang="en-IE" sz="1600" dirty="0">
                  <a:solidFill>
                    <a:srgbClr val="0037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public</a:t>
              </a:r>
              <a:endParaRPr lang="en-I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2396" y="5128233"/>
              <a:ext cx="1373676" cy="1478411"/>
            </a:xfrm>
            <a:prstGeom prst="rect">
              <a:avLst/>
            </a:prstGeom>
            <a:grpFill/>
          </p:spPr>
        </p:pic>
      </p:grpSp>
      <p:sp>
        <p:nvSpPr>
          <p:cNvPr id="11" name="Rounded Rectangle 10"/>
          <p:cNvSpPr/>
          <p:nvPr/>
        </p:nvSpPr>
        <p:spPr>
          <a:xfrm>
            <a:off x="8145648" y="1633566"/>
            <a:ext cx="2687088" cy="43256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&amp; Training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 smtClean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</a:t>
            </a:r>
            <a:r>
              <a:rPr kumimoji="0" lang="en-IE" sz="1600" b="1" i="0" u="none" strike="noStrike" kern="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knowledge and information base in planning</a:t>
            </a:r>
            <a:r>
              <a:rPr kumimoji="0" lang="en-IE" sz="1600" b="0" i="0" u="none" strike="noStrike" kern="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through </a:t>
            </a:r>
            <a:r>
              <a:rPr kumimoji="0" lang="en-IE" sz="1600" b="1" i="0" u="none" strike="noStrike" kern="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  <a:r>
              <a:rPr kumimoji="0" lang="en-IE" sz="1600" b="0" i="0" u="none" strike="noStrike" kern="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local authority members and staff, </a:t>
            </a:r>
            <a:r>
              <a:rPr kumimoji="0" lang="en-IE" sz="1600" b="1" i="0" u="none" strike="noStrike" kern="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information, research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599" y="4584353"/>
            <a:ext cx="896112" cy="5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Meanwhile…..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16" y="1630781"/>
            <a:ext cx="7733502" cy="515566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115" y="1717590"/>
            <a:ext cx="6229292" cy="260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31709"/>
            <a:ext cx="8577649" cy="1036552"/>
          </a:xfrm>
        </p:spPr>
        <p:txBody>
          <a:bodyPr/>
          <a:lstStyle/>
          <a:p>
            <a:r>
              <a:rPr lang="en-IE" dirty="0" smtClean="0"/>
              <a:t>Change of Approach</a:t>
            </a:r>
            <a:endParaRPr lang="en-IE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69961" y="1920711"/>
            <a:ext cx="4459013" cy="4386763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Site selection – energy/ climate considerations</a:t>
            </a:r>
          </a:p>
          <a:p>
            <a:r>
              <a:rPr lang="en-IE" dirty="0" smtClean="0"/>
              <a:t>Urban site - proximity to residential</a:t>
            </a:r>
          </a:p>
          <a:p>
            <a:r>
              <a:rPr lang="en-IE" dirty="0" smtClean="0"/>
              <a:t>ABP SID pre-app</a:t>
            </a:r>
          </a:p>
          <a:p>
            <a:r>
              <a:rPr lang="en-IE" dirty="0" smtClean="0"/>
              <a:t>Development Plan Policy</a:t>
            </a:r>
          </a:p>
          <a:p>
            <a:r>
              <a:rPr lang="en-IE" dirty="0" smtClean="0"/>
              <a:t>Design solution</a:t>
            </a:r>
          </a:p>
          <a:p>
            <a:r>
              <a:rPr lang="en-IE" dirty="0" smtClean="0"/>
              <a:t>Planning permission (+CPO) – 13 months, including Oral Hearing</a:t>
            </a:r>
          </a:p>
          <a:p>
            <a:r>
              <a:rPr lang="en-IE" dirty="0" smtClean="0"/>
              <a:t>2021 construction commenced</a:t>
            </a:r>
          </a:p>
          <a:p>
            <a:r>
              <a:rPr lang="en-IE" dirty="0" smtClean="0"/>
              <a:t>Inceptor sewers constructed with OPW Flood </a:t>
            </a:r>
            <a:r>
              <a:rPr lang="en-IE" dirty="0"/>
              <a:t>R</a:t>
            </a:r>
            <a:r>
              <a:rPr lang="en-IE" dirty="0" smtClean="0"/>
              <a:t>elief </a:t>
            </a:r>
            <a:r>
              <a:rPr lang="en-IE" dirty="0"/>
              <a:t>S</a:t>
            </a:r>
            <a:r>
              <a:rPr lang="en-IE" dirty="0" smtClean="0"/>
              <a:t>cheme </a:t>
            </a:r>
          </a:p>
          <a:p>
            <a:r>
              <a:rPr lang="en-IE" dirty="0" smtClean="0"/>
              <a:t>2025 completion</a:t>
            </a:r>
          </a:p>
          <a:p>
            <a:r>
              <a:rPr lang="en-IE" dirty="0" smtClean="0"/>
              <a:t>Lesson: engage with planning policy</a:t>
            </a:r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839721" y="1920711"/>
            <a:ext cx="5152253" cy="4251805"/>
          </a:xfrm>
          <a:prstGeom prst="rect">
            <a:avLst/>
          </a:prstGeom>
        </p:spPr>
      </p:pic>
      <p:sp>
        <p:nvSpPr>
          <p:cNvPr id="7" name="AutoShape 2" descr="Planning application notice published to progress Arklow Wastewater  Treatment Plant project | Press Release | Uisce Éireann (formerly Irish  Water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4" name="Group 3"/>
          <p:cNvGrpSpPr/>
          <p:nvPr/>
        </p:nvGrpSpPr>
        <p:grpSpPr>
          <a:xfrm>
            <a:off x="4138048" y="1106651"/>
            <a:ext cx="4621994" cy="4736544"/>
            <a:chOff x="4138048" y="1106651"/>
            <a:chExt cx="4621994" cy="4736544"/>
          </a:xfrm>
        </p:grpSpPr>
        <p:sp>
          <p:nvSpPr>
            <p:cNvPr id="11" name="Down Arrow 10"/>
            <p:cNvSpPr/>
            <p:nvPr/>
          </p:nvSpPr>
          <p:spPr>
            <a:xfrm>
              <a:off x="5317044" y="2015304"/>
              <a:ext cx="411536" cy="3827891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38048" y="1106651"/>
              <a:ext cx="4621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 dirty="0" smtClean="0">
                  <a:solidFill>
                    <a:srgbClr val="FFC000"/>
                  </a:solidFill>
                </a:rPr>
                <a:t>Public Engagement</a:t>
              </a:r>
              <a:endParaRPr lang="en-IE" sz="2800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91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643" y="187744"/>
            <a:ext cx="10194757" cy="1036552"/>
          </a:xfrm>
        </p:spPr>
        <p:txBody>
          <a:bodyPr>
            <a:normAutofit/>
          </a:bodyPr>
          <a:lstStyle/>
          <a:p>
            <a:pPr algn="ctr"/>
            <a:r>
              <a:rPr lang="en-IE" dirty="0" smtClean="0"/>
              <a:t>Conclusions</a:t>
            </a:r>
            <a:endParaRPr lang="en-I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224296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IE" sz="2200" dirty="0" smtClean="0"/>
              <a:t>Planning process central to tackling</a:t>
            </a:r>
            <a:r>
              <a:rPr lang="en-IE" sz="2200" dirty="0"/>
              <a:t> </a:t>
            </a:r>
            <a:r>
              <a:rPr lang="en-IE" sz="2200" dirty="0" smtClean="0"/>
              <a:t>interrelated societal, environmental and economic issues…</a:t>
            </a:r>
            <a:endParaRPr lang="en-IE" sz="2200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IE" sz="2200" dirty="0" smtClean="0"/>
              <a:t>Bypassing proper planning = bigger delays in the long run..</a:t>
            </a:r>
            <a:endParaRPr lang="en-IE" sz="2200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IE" sz="2200" dirty="0" smtClean="0"/>
              <a:t>Focus now on rapid strengthening of planning system capacity to deliver…</a:t>
            </a:r>
            <a:endParaRPr lang="en-IE" sz="2200" dirty="0"/>
          </a:p>
          <a:p>
            <a:pPr>
              <a:buClr>
                <a:srgbClr val="FF0000"/>
              </a:buClr>
            </a:pPr>
            <a:r>
              <a:rPr lang="en-IE" sz="2200" dirty="0" smtClean="0"/>
              <a:t>Critical Measures:</a:t>
            </a:r>
          </a:p>
          <a:p>
            <a:pPr lvl="1">
              <a:buClr>
                <a:srgbClr val="FF0000"/>
              </a:buClr>
            </a:pPr>
            <a:r>
              <a:rPr lang="en-IE" sz="2200" i="1" dirty="0" smtClean="0"/>
              <a:t>Clearer Policies: e.g. translation of climate to planning targets (renewables, compact growth)</a:t>
            </a:r>
          </a:p>
          <a:p>
            <a:pPr lvl="1">
              <a:buClr>
                <a:srgbClr val="FF0000"/>
              </a:buClr>
            </a:pPr>
            <a:r>
              <a:rPr lang="en-IE" sz="2200" i="1" dirty="0" smtClean="0"/>
              <a:t>Resourcing: ABP Action Plan – LA Strategic Workforce Plan – MARA – Environmental Court</a:t>
            </a:r>
          </a:p>
          <a:p>
            <a:pPr lvl="1">
              <a:buClr>
                <a:srgbClr val="FF0000"/>
              </a:buClr>
            </a:pPr>
            <a:r>
              <a:rPr lang="en-IE" sz="2200" i="1" dirty="0" smtClean="0"/>
              <a:t>Upskilling existing planning staff &amp; members: New LA Planning Services Training Group</a:t>
            </a:r>
          </a:p>
          <a:p>
            <a:pPr lvl="1">
              <a:buClr>
                <a:srgbClr val="FF0000"/>
              </a:buClr>
            </a:pPr>
            <a:r>
              <a:rPr lang="en-IE" sz="2200" i="1" dirty="0" smtClean="0"/>
              <a:t>Expanding Higher Education numbers </a:t>
            </a:r>
          </a:p>
        </p:txBody>
      </p:sp>
    </p:spTree>
    <p:extLst>
      <p:ext uri="{BB962C8B-B14F-4D97-AF65-F5344CB8AC3E}">
        <p14:creationId xmlns:p14="http://schemas.microsoft.com/office/powerpoint/2010/main" val="35132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714" y="300038"/>
            <a:ext cx="8577649" cy="1036552"/>
          </a:xfrm>
        </p:spPr>
        <p:txBody>
          <a:bodyPr/>
          <a:lstStyle/>
          <a:p>
            <a:r>
              <a:rPr lang="en-IE" dirty="0" smtClean="0"/>
              <a:t>Global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6590"/>
            <a:ext cx="10515600" cy="4840373"/>
          </a:xfrm>
        </p:spPr>
        <p:txBody>
          <a:bodyPr>
            <a:normAutofit/>
          </a:bodyPr>
          <a:lstStyle/>
          <a:p>
            <a:r>
              <a:rPr lang="en-IE" sz="2200" dirty="0" smtClean="0"/>
              <a:t>Many global challenges – climate – poverty – housing - instability - uncertainties</a:t>
            </a:r>
          </a:p>
          <a:p>
            <a:r>
              <a:rPr lang="en-IE" sz="2200" dirty="0" smtClean="0"/>
              <a:t>Ireland: exceptional economic performer – innovative – responsive - stable</a:t>
            </a:r>
          </a:p>
          <a:p>
            <a:r>
              <a:rPr lang="en-IE" sz="2200" dirty="0" smtClean="0"/>
              <a:t>Competitors: Advanced Economies – Rules Based Societies – Clarity - Stability</a:t>
            </a:r>
            <a:endParaRPr lang="en-IE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5211"/>
          <a:stretch/>
        </p:blipFill>
        <p:spPr>
          <a:xfrm>
            <a:off x="838199" y="2944687"/>
            <a:ext cx="4323347" cy="3250868"/>
          </a:xfrm>
          <a:prstGeom prst="rect">
            <a:avLst/>
          </a:prstGeom>
        </p:spPr>
      </p:pic>
      <p:pic>
        <p:nvPicPr>
          <p:cNvPr id="8" name="Picture Placeholder 23">
            <a:extLst>
              <a:ext uri="{FF2B5EF4-FFF2-40B4-BE49-F238E27FC236}">
                <a16:creationId xmlns:a16="http://schemas.microsoft.com/office/drawing/2014/main" id="{787C0E4C-4B4D-4468-9F8A-5E86B104AA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819" y="2944688"/>
            <a:ext cx="4348485" cy="32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755" y="395539"/>
            <a:ext cx="8100853" cy="1036552"/>
          </a:xfrm>
        </p:spPr>
        <p:txBody>
          <a:bodyPr/>
          <a:lstStyle/>
          <a:p>
            <a:r>
              <a:rPr lang="en-IE" dirty="0" smtClean="0"/>
              <a:t>Ireland today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1284"/>
            <a:ext cx="11353800" cy="4925679"/>
          </a:xfrm>
        </p:spPr>
        <p:txBody>
          <a:bodyPr>
            <a:normAutofit/>
          </a:bodyPr>
          <a:lstStyle/>
          <a:p>
            <a:r>
              <a:rPr lang="en-IE" sz="2200" dirty="0" smtClean="0"/>
              <a:t>Growing population/decreasing household size  / Economic challenges in delivering sustainable housing</a:t>
            </a:r>
          </a:p>
          <a:p>
            <a:r>
              <a:rPr lang="en-IE" sz="2200" dirty="0" smtClean="0"/>
              <a:t>High levels of economic growth / Need to reduce GHG emissions / </a:t>
            </a:r>
            <a:r>
              <a:rPr lang="en-IE" sz="2200" dirty="0"/>
              <a:t>E</a:t>
            </a:r>
            <a:r>
              <a:rPr lang="en-IE" sz="2200" dirty="0" smtClean="0"/>
              <a:t>nergy security vulnerability </a:t>
            </a:r>
          </a:p>
          <a:p>
            <a:r>
              <a:rPr lang="en-IE" sz="2200" dirty="0" smtClean="0"/>
              <a:t>Addressing Infrastructure </a:t>
            </a:r>
            <a:r>
              <a:rPr lang="en-IE" sz="2200" dirty="0"/>
              <a:t>u</a:t>
            </a:r>
            <a:r>
              <a:rPr lang="en-IE" sz="2200" dirty="0" smtClean="0"/>
              <a:t>nder-investment </a:t>
            </a:r>
            <a:r>
              <a:rPr lang="en-IE" sz="2200" dirty="0"/>
              <a:t>l</a:t>
            </a:r>
            <a:r>
              <a:rPr lang="en-IE" sz="2200" dirty="0" smtClean="0"/>
              <a:t>egacies – Water – Energy – Transport</a:t>
            </a:r>
            <a:endParaRPr lang="en-IE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1" y="3702358"/>
            <a:ext cx="4458698" cy="2940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642" y="3175904"/>
            <a:ext cx="4856956" cy="2789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529" y="3831772"/>
            <a:ext cx="4547610" cy="3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327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659" y="440875"/>
            <a:ext cx="685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000" b="1">
                <a:solidFill>
                  <a:srgbClr val="00A3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E" dirty="0"/>
              <a:t>Planning system</a:t>
            </a:r>
          </a:p>
        </p:txBody>
      </p:sp>
    </p:spTree>
    <p:extLst>
      <p:ext uri="{BB962C8B-B14F-4D97-AF65-F5344CB8AC3E}">
        <p14:creationId xmlns:p14="http://schemas.microsoft.com/office/powerpoint/2010/main" val="10405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376"/>
            <a:ext cx="4479675" cy="5517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777" y="635529"/>
            <a:ext cx="4004515" cy="54387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116800" y="1557268"/>
            <a:ext cx="2775858" cy="4516962"/>
            <a:chOff x="9020036" y="1557268"/>
            <a:chExt cx="2775858" cy="4516962"/>
          </a:xfrm>
        </p:grpSpPr>
        <p:sp>
          <p:nvSpPr>
            <p:cNvPr id="3" name="Rounded Rectangle 2"/>
            <p:cNvSpPr/>
            <p:nvPr/>
          </p:nvSpPr>
          <p:spPr>
            <a:xfrm>
              <a:off x="9020036" y="1557268"/>
              <a:ext cx="2775858" cy="451696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59138" y="1655427"/>
              <a:ext cx="2326761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Staffing</a:t>
              </a:r>
              <a:endParaRPr lang="en-IE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E" sz="2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E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1550</a:t>
              </a:r>
            </a:p>
            <a:p>
              <a:r>
                <a:rPr lang="en-I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 Authorities</a:t>
              </a:r>
            </a:p>
            <a:p>
              <a:endParaRPr lang="en-IE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E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r>
                <a:rPr lang="en-IE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ABP</a:t>
              </a:r>
            </a:p>
            <a:p>
              <a:endParaRPr lang="en-IE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E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&lt; 100 </a:t>
              </a:r>
            </a:p>
            <a:p>
              <a:r>
                <a:rPr lang="en-I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DHLGH/ OPR/ other</a:t>
              </a:r>
            </a:p>
            <a:p>
              <a:endParaRPr lang="en-IE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E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Funding</a:t>
              </a:r>
            </a:p>
            <a:p>
              <a:r>
                <a:rPr lang="en-IE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22% </a:t>
              </a:r>
              <a:r>
                <a:rPr lang="en-I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cost recovery</a:t>
              </a:r>
              <a:endParaRPr lang="en-I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175755" y="729185"/>
            <a:ext cx="268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Resourcing</a:t>
            </a:r>
            <a:endParaRPr lang="en-IE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>
          <a:xfrm>
            <a:off x="636300" y="124194"/>
            <a:ext cx="11228460" cy="1036552"/>
          </a:xfrm>
        </p:spPr>
        <p:txBody>
          <a:bodyPr>
            <a:noAutofit/>
          </a:bodyPr>
          <a:lstStyle/>
          <a:p>
            <a:pPr algn="ctr"/>
            <a:r>
              <a:rPr lang="en-IE" dirty="0">
                <a:solidFill>
                  <a:srgbClr val="00A3DB"/>
                </a:solidFill>
              </a:rPr>
              <a:t>Changing Context</a:t>
            </a:r>
            <a:endParaRPr lang="en-IN" dirty="0">
              <a:solidFill>
                <a:srgbClr val="00A3DB"/>
              </a:solidFill>
            </a:endParaRPr>
          </a:p>
        </p:txBody>
      </p:sp>
      <p:sp>
        <p:nvSpPr>
          <p:cNvPr id="77" name="Content Placeholder 76"/>
          <p:cNvSpPr>
            <a:spLocks noGrp="1"/>
          </p:cNvSpPr>
          <p:nvPr>
            <p:ph idx="1"/>
          </p:nvPr>
        </p:nvSpPr>
        <p:spPr>
          <a:xfrm>
            <a:off x="869880" y="1889201"/>
            <a:ext cx="10515600" cy="4351338"/>
          </a:xfrm>
        </p:spPr>
        <p:txBody>
          <a:bodyPr/>
          <a:lstStyle/>
          <a:p>
            <a:endParaRPr lang="en-IE" dirty="0"/>
          </a:p>
        </p:txBody>
      </p:sp>
      <p:grpSp>
        <p:nvGrpSpPr>
          <p:cNvPr id="12" name="Group 11"/>
          <p:cNvGrpSpPr/>
          <p:nvPr/>
        </p:nvGrpSpPr>
        <p:grpSpPr>
          <a:xfrm>
            <a:off x="741722" y="1189473"/>
            <a:ext cx="10643758" cy="5173212"/>
            <a:chOff x="822773" y="1066971"/>
            <a:chExt cx="10643758" cy="5173212"/>
          </a:xfrm>
        </p:grpSpPr>
        <p:sp>
          <p:nvSpPr>
            <p:cNvPr id="6" name="Rounded Rectangle 5"/>
            <p:cNvSpPr/>
            <p:nvPr/>
          </p:nvSpPr>
          <p:spPr>
            <a:xfrm>
              <a:off x="2942331" y="3539526"/>
              <a:ext cx="2140773" cy="2700657"/>
            </a:xfrm>
            <a:custGeom>
              <a:avLst/>
              <a:gdLst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0 w 2260600"/>
                <a:gd name="connsiteY8" fmla="*/ 704177 h 3556000"/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91440 w 2260600"/>
                <a:gd name="connsiteY8" fmla="*/ 795617 h 3556000"/>
                <a:gd name="connsiteX0" fmla="*/ 704177 w 2260600"/>
                <a:gd name="connsiteY0" fmla="*/ 0 h 3556000"/>
                <a:gd name="connsiteX1" fmla="*/ 1556423 w 2260600"/>
                <a:gd name="connsiteY1" fmla="*/ 0 h 3556000"/>
                <a:gd name="connsiteX2" fmla="*/ 2260600 w 2260600"/>
                <a:gd name="connsiteY2" fmla="*/ 704177 h 3556000"/>
                <a:gd name="connsiteX3" fmla="*/ 2260600 w 2260600"/>
                <a:gd name="connsiteY3" fmla="*/ 2851823 h 3556000"/>
                <a:gd name="connsiteX4" fmla="*/ 1556423 w 2260600"/>
                <a:gd name="connsiteY4" fmla="*/ 3556000 h 3556000"/>
                <a:gd name="connsiteX5" fmla="*/ 704177 w 2260600"/>
                <a:gd name="connsiteY5" fmla="*/ 3556000 h 3556000"/>
                <a:gd name="connsiteX6" fmla="*/ 0 w 2260600"/>
                <a:gd name="connsiteY6" fmla="*/ 2851823 h 3556000"/>
                <a:gd name="connsiteX7" fmla="*/ 91440 w 2260600"/>
                <a:gd name="connsiteY7" fmla="*/ 795617 h 3556000"/>
                <a:gd name="connsiteX0" fmla="*/ 1556423 w 2260600"/>
                <a:gd name="connsiteY0" fmla="*/ 0 h 3556000"/>
                <a:gd name="connsiteX1" fmla="*/ 2260600 w 2260600"/>
                <a:gd name="connsiteY1" fmla="*/ 704177 h 3556000"/>
                <a:gd name="connsiteX2" fmla="*/ 2260600 w 2260600"/>
                <a:gd name="connsiteY2" fmla="*/ 2851823 h 3556000"/>
                <a:gd name="connsiteX3" fmla="*/ 1556423 w 2260600"/>
                <a:gd name="connsiteY3" fmla="*/ 3556000 h 3556000"/>
                <a:gd name="connsiteX4" fmla="*/ 704177 w 2260600"/>
                <a:gd name="connsiteY4" fmla="*/ 3556000 h 3556000"/>
                <a:gd name="connsiteX5" fmla="*/ 0 w 2260600"/>
                <a:gd name="connsiteY5" fmla="*/ 2851823 h 3556000"/>
                <a:gd name="connsiteX6" fmla="*/ 91440 w 2260600"/>
                <a:gd name="connsiteY6" fmla="*/ 795617 h 3556000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91440 w 2260600"/>
                <a:gd name="connsiteY5" fmla="*/ 91440 h 2851823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15240 w 2260600"/>
                <a:gd name="connsiteY5" fmla="*/ 97790 h 28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0600" h="2851823">
                  <a:moveTo>
                    <a:pt x="2260600" y="0"/>
                  </a:moveTo>
                  <a:lnTo>
                    <a:pt x="2260600" y="2147646"/>
                  </a:lnTo>
                  <a:cubicBezTo>
                    <a:pt x="2260600" y="2536552"/>
                    <a:pt x="1945329" y="2851823"/>
                    <a:pt x="1556423" y="2851823"/>
                  </a:cubicBezTo>
                  <a:lnTo>
                    <a:pt x="704177" y="2851823"/>
                  </a:lnTo>
                  <a:cubicBezTo>
                    <a:pt x="315271" y="2851823"/>
                    <a:pt x="0" y="2536552"/>
                    <a:pt x="0" y="2147646"/>
                  </a:cubicBezTo>
                  <a:cubicBezTo>
                    <a:pt x="0" y="1431764"/>
                    <a:pt x="15240" y="97790"/>
                    <a:pt x="15240" y="97790"/>
                  </a:cubicBezTo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ounded Rectangle 5"/>
            <p:cNvSpPr/>
            <p:nvPr/>
          </p:nvSpPr>
          <p:spPr>
            <a:xfrm rot="10800000">
              <a:off x="5083103" y="1066971"/>
              <a:ext cx="2140773" cy="2700657"/>
            </a:xfrm>
            <a:custGeom>
              <a:avLst/>
              <a:gdLst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0 w 2260600"/>
                <a:gd name="connsiteY8" fmla="*/ 704177 h 3556000"/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91440 w 2260600"/>
                <a:gd name="connsiteY8" fmla="*/ 795617 h 3556000"/>
                <a:gd name="connsiteX0" fmla="*/ 704177 w 2260600"/>
                <a:gd name="connsiteY0" fmla="*/ 0 h 3556000"/>
                <a:gd name="connsiteX1" fmla="*/ 1556423 w 2260600"/>
                <a:gd name="connsiteY1" fmla="*/ 0 h 3556000"/>
                <a:gd name="connsiteX2" fmla="*/ 2260600 w 2260600"/>
                <a:gd name="connsiteY2" fmla="*/ 704177 h 3556000"/>
                <a:gd name="connsiteX3" fmla="*/ 2260600 w 2260600"/>
                <a:gd name="connsiteY3" fmla="*/ 2851823 h 3556000"/>
                <a:gd name="connsiteX4" fmla="*/ 1556423 w 2260600"/>
                <a:gd name="connsiteY4" fmla="*/ 3556000 h 3556000"/>
                <a:gd name="connsiteX5" fmla="*/ 704177 w 2260600"/>
                <a:gd name="connsiteY5" fmla="*/ 3556000 h 3556000"/>
                <a:gd name="connsiteX6" fmla="*/ 0 w 2260600"/>
                <a:gd name="connsiteY6" fmla="*/ 2851823 h 3556000"/>
                <a:gd name="connsiteX7" fmla="*/ 91440 w 2260600"/>
                <a:gd name="connsiteY7" fmla="*/ 795617 h 3556000"/>
                <a:gd name="connsiteX0" fmla="*/ 1556423 w 2260600"/>
                <a:gd name="connsiteY0" fmla="*/ 0 h 3556000"/>
                <a:gd name="connsiteX1" fmla="*/ 2260600 w 2260600"/>
                <a:gd name="connsiteY1" fmla="*/ 704177 h 3556000"/>
                <a:gd name="connsiteX2" fmla="*/ 2260600 w 2260600"/>
                <a:gd name="connsiteY2" fmla="*/ 2851823 h 3556000"/>
                <a:gd name="connsiteX3" fmla="*/ 1556423 w 2260600"/>
                <a:gd name="connsiteY3" fmla="*/ 3556000 h 3556000"/>
                <a:gd name="connsiteX4" fmla="*/ 704177 w 2260600"/>
                <a:gd name="connsiteY4" fmla="*/ 3556000 h 3556000"/>
                <a:gd name="connsiteX5" fmla="*/ 0 w 2260600"/>
                <a:gd name="connsiteY5" fmla="*/ 2851823 h 3556000"/>
                <a:gd name="connsiteX6" fmla="*/ 91440 w 2260600"/>
                <a:gd name="connsiteY6" fmla="*/ 795617 h 3556000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91440 w 2260600"/>
                <a:gd name="connsiteY5" fmla="*/ 91440 h 2851823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15240 w 2260600"/>
                <a:gd name="connsiteY5" fmla="*/ 97790 h 28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0600" h="2851823">
                  <a:moveTo>
                    <a:pt x="2260600" y="0"/>
                  </a:moveTo>
                  <a:lnTo>
                    <a:pt x="2260600" y="2147646"/>
                  </a:lnTo>
                  <a:cubicBezTo>
                    <a:pt x="2260600" y="2536552"/>
                    <a:pt x="1945329" y="2851823"/>
                    <a:pt x="1556423" y="2851823"/>
                  </a:cubicBezTo>
                  <a:lnTo>
                    <a:pt x="704177" y="2851823"/>
                  </a:lnTo>
                  <a:cubicBezTo>
                    <a:pt x="315271" y="2851823"/>
                    <a:pt x="0" y="2536552"/>
                    <a:pt x="0" y="2147646"/>
                  </a:cubicBezTo>
                  <a:cubicBezTo>
                    <a:pt x="0" y="1431764"/>
                    <a:pt x="15240" y="97790"/>
                    <a:pt x="15240" y="97790"/>
                  </a:cubicBezTo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ounded Rectangle 5"/>
            <p:cNvSpPr/>
            <p:nvPr/>
          </p:nvSpPr>
          <p:spPr>
            <a:xfrm rot="10800000">
              <a:off x="822773" y="1816366"/>
              <a:ext cx="2140773" cy="2608050"/>
            </a:xfrm>
            <a:custGeom>
              <a:avLst/>
              <a:gdLst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0 w 2260600"/>
                <a:gd name="connsiteY8" fmla="*/ 704177 h 3556000"/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91440 w 2260600"/>
                <a:gd name="connsiteY8" fmla="*/ 795617 h 3556000"/>
                <a:gd name="connsiteX0" fmla="*/ 704177 w 2260600"/>
                <a:gd name="connsiteY0" fmla="*/ 0 h 3556000"/>
                <a:gd name="connsiteX1" fmla="*/ 1556423 w 2260600"/>
                <a:gd name="connsiteY1" fmla="*/ 0 h 3556000"/>
                <a:gd name="connsiteX2" fmla="*/ 2260600 w 2260600"/>
                <a:gd name="connsiteY2" fmla="*/ 704177 h 3556000"/>
                <a:gd name="connsiteX3" fmla="*/ 2260600 w 2260600"/>
                <a:gd name="connsiteY3" fmla="*/ 2851823 h 3556000"/>
                <a:gd name="connsiteX4" fmla="*/ 1556423 w 2260600"/>
                <a:gd name="connsiteY4" fmla="*/ 3556000 h 3556000"/>
                <a:gd name="connsiteX5" fmla="*/ 704177 w 2260600"/>
                <a:gd name="connsiteY5" fmla="*/ 3556000 h 3556000"/>
                <a:gd name="connsiteX6" fmla="*/ 0 w 2260600"/>
                <a:gd name="connsiteY6" fmla="*/ 2851823 h 3556000"/>
                <a:gd name="connsiteX7" fmla="*/ 91440 w 2260600"/>
                <a:gd name="connsiteY7" fmla="*/ 795617 h 3556000"/>
                <a:gd name="connsiteX0" fmla="*/ 1556423 w 2260600"/>
                <a:gd name="connsiteY0" fmla="*/ 0 h 3556000"/>
                <a:gd name="connsiteX1" fmla="*/ 2260600 w 2260600"/>
                <a:gd name="connsiteY1" fmla="*/ 704177 h 3556000"/>
                <a:gd name="connsiteX2" fmla="*/ 2260600 w 2260600"/>
                <a:gd name="connsiteY2" fmla="*/ 2851823 h 3556000"/>
                <a:gd name="connsiteX3" fmla="*/ 1556423 w 2260600"/>
                <a:gd name="connsiteY3" fmla="*/ 3556000 h 3556000"/>
                <a:gd name="connsiteX4" fmla="*/ 704177 w 2260600"/>
                <a:gd name="connsiteY4" fmla="*/ 3556000 h 3556000"/>
                <a:gd name="connsiteX5" fmla="*/ 0 w 2260600"/>
                <a:gd name="connsiteY5" fmla="*/ 2851823 h 3556000"/>
                <a:gd name="connsiteX6" fmla="*/ 91440 w 2260600"/>
                <a:gd name="connsiteY6" fmla="*/ 795617 h 3556000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91440 w 2260600"/>
                <a:gd name="connsiteY5" fmla="*/ 91440 h 2851823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15240 w 2260600"/>
                <a:gd name="connsiteY5" fmla="*/ 97790 h 2851823"/>
                <a:gd name="connsiteX0" fmla="*/ 2260600 w 2260600"/>
                <a:gd name="connsiteY0" fmla="*/ 702310 h 2754033"/>
                <a:gd name="connsiteX1" fmla="*/ 2260600 w 2260600"/>
                <a:gd name="connsiteY1" fmla="*/ 2049856 h 2754033"/>
                <a:gd name="connsiteX2" fmla="*/ 1556423 w 2260600"/>
                <a:gd name="connsiteY2" fmla="*/ 2754033 h 2754033"/>
                <a:gd name="connsiteX3" fmla="*/ 704177 w 2260600"/>
                <a:gd name="connsiteY3" fmla="*/ 2754033 h 2754033"/>
                <a:gd name="connsiteX4" fmla="*/ 0 w 2260600"/>
                <a:gd name="connsiteY4" fmla="*/ 2049856 h 2754033"/>
                <a:gd name="connsiteX5" fmla="*/ 15240 w 2260600"/>
                <a:gd name="connsiteY5" fmla="*/ 0 h 2754033"/>
                <a:gd name="connsiteX0" fmla="*/ 2260600 w 2260600"/>
                <a:gd name="connsiteY0" fmla="*/ 648970 h 2754033"/>
                <a:gd name="connsiteX1" fmla="*/ 2260600 w 2260600"/>
                <a:gd name="connsiteY1" fmla="*/ 2049856 h 2754033"/>
                <a:gd name="connsiteX2" fmla="*/ 1556423 w 2260600"/>
                <a:gd name="connsiteY2" fmla="*/ 2754033 h 2754033"/>
                <a:gd name="connsiteX3" fmla="*/ 704177 w 2260600"/>
                <a:gd name="connsiteY3" fmla="*/ 2754033 h 2754033"/>
                <a:gd name="connsiteX4" fmla="*/ 0 w 2260600"/>
                <a:gd name="connsiteY4" fmla="*/ 2049856 h 2754033"/>
                <a:gd name="connsiteX5" fmla="*/ 15240 w 2260600"/>
                <a:gd name="connsiteY5" fmla="*/ 0 h 2754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0600" h="2754033">
                  <a:moveTo>
                    <a:pt x="2260600" y="648970"/>
                  </a:moveTo>
                  <a:lnTo>
                    <a:pt x="2260600" y="2049856"/>
                  </a:lnTo>
                  <a:cubicBezTo>
                    <a:pt x="2260600" y="2438762"/>
                    <a:pt x="1945329" y="2754033"/>
                    <a:pt x="1556423" y="2754033"/>
                  </a:cubicBezTo>
                  <a:lnTo>
                    <a:pt x="704177" y="2754033"/>
                  </a:lnTo>
                  <a:cubicBezTo>
                    <a:pt x="315271" y="2754033"/>
                    <a:pt x="0" y="2438762"/>
                    <a:pt x="0" y="2049856"/>
                  </a:cubicBezTo>
                  <a:cubicBezTo>
                    <a:pt x="0" y="1333974"/>
                    <a:pt x="15240" y="0"/>
                    <a:pt x="15240" y="0"/>
                  </a:cubicBezTo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ounded Rectangle 5"/>
            <p:cNvSpPr/>
            <p:nvPr/>
          </p:nvSpPr>
          <p:spPr>
            <a:xfrm>
              <a:off x="7196647" y="3539526"/>
              <a:ext cx="2140773" cy="2700657"/>
            </a:xfrm>
            <a:custGeom>
              <a:avLst/>
              <a:gdLst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0 w 2260600"/>
                <a:gd name="connsiteY8" fmla="*/ 704177 h 3556000"/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91440 w 2260600"/>
                <a:gd name="connsiteY8" fmla="*/ 795617 h 3556000"/>
                <a:gd name="connsiteX0" fmla="*/ 704177 w 2260600"/>
                <a:gd name="connsiteY0" fmla="*/ 0 h 3556000"/>
                <a:gd name="connsiteX1" fmla="*/ 1556423 w 2260600"/>
                <a:gd name="connsiteY1" fmla="*/ 0 h 3556000"/>
                <a:gd name="connsiteX2" fmla="*/ 2260600 w 2260600"/>
                <a:gd name="connsiteY2" fmla="*/ 704177 h 3556000"/>
                <a:gd name="connsiteX3" fmla="*/ 2260600 w 2260600"/>
                <a:gd name="connsiteY3" fmla="*/ 2851823 h 3556000"/>
                <a:gd name="connsiteX4" fmla="*/ 1556423 w 2260600"/>
                <a:gd name="connsiteY4" fmla="*/ 3556000 h 3556000"/>
                <a:gd name="connsiteX5" fmla="*/ 704177 w 2260600"/>
                <a:gd name="connsiteY5" fmla="*/ 3556000 h 3556000"/>
                <a:gd name="connsiteX6" fmla="*/ 0 w 2260600"/>
                <a:gd name="connsiteY6" fmla="*/ 2851823 h 3556000"/>
                <a:gd name="connsiteX7" fmla="*/ 91440 w 2260600"/>
                <a:gd name="connsiteY7" fmla="*/ 795617 h 3556000"/>
                <a:gd name="connsiteX0" fmla="*/ 1556423 w 2260600"/>
                <a:gd name="connsiteY0" fmla="*/ 0 h 3556000"/>
                <a:gd name="connsiteX1" fmla="*/ 2260600 w 2260600"/>
                <a:gd name="connsiteY1" fmla="*/ 704177 h 3556000"/>
                <a:gd name="connsiteX2" fmla="*/ 2260600 w 2260600"/>
                <a:gd name="connsiteY2" fmla="*/ 2851823 h 3556000"/>
                <a:gd name="connsiteX3" fmla="*/ 1556423 w 2260600"/>
                <a:gd name="connsiteY3" fmla="*/ 3556000 h 3556000"/>
                <a:gd name="connsiteX4" fmla="*/ 704177 w 2260600"/>
                <a:gd name="connsiteY4" fmla="*/ 3556000 h 3556000"/>
                <a:gd name="connsiteX5" fmla="*/ 0 w 2260600"/>
                <a:gd name="connsiteY5" fmla="*/ 2851823 h 3556000"/>
                <a:gd name="connsiteX6" fmla="*/ 91440 w 2260600"/>
                <a:gd name="connsiteY6" fmla="*/ 795617 h 3556000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91440 w 2260600"/>
                <a:gd name="connsiteY5" fmla="*/ 91440 h 2851823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15240 w 2260600"/>
                <a:gd name="connsiteY5" fmla="*/ 97790 h 28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0600" h="2851823">
                  <a:moveTo>
                    <a:pt x="2260600" y="0"/>
                  </a:moveTo>
                  <a:lnTo>
                    <a:pt x="2260600" y="2147646"/>
                  </a:lnTo>
                  <a:cubicBezTo>
                    <a:pt x="2260600" y="2536552"/>
                    <a:pt x="1945329" y="2851823"/>
                    <a:pt x="1556423" y="2851823"/>
                  </a:cubicBezTo>
                  <a:lnTo>
                    <a:pt x="704177" y="2851823"/>
                  </a:lnTo>
                  <a:cubicBezTo>
                    <a:pt x="315271" y="2851823"/>
                    <a:pt x="0" y="2536552"/>
                    <a:pt x="0" y="2147646"/>
                  </a:cubicBezTo>
                  <a:cubicBezTo>
                    <a:pt x="0" y="1431764"/>
                    <a:pt x="15240" y="97790"/>
                    <a:pt x="15240" y="97790"/>
                  </a:cubicBezTo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ounded Rectangle 5"/>
            <p:cNvSpPr/>
            <p:nvPr/>
          </p:nvSpPr>
          <p:spPr>
            <a:xfrm rot="10800000" flipH="1">
              <a:off x="9325758" y="1816366"/>
              <a:ext cx="2140773" cy="2608050"/>
            </a:xfrm>
            <a:custGeom>
              <a:avLst/>
              <a:gdLst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0 w 2260600"/>
                <a:gd name="connsiteY8" fmla="*/ 704177 h 3556000"/>
                <a:gd name="connsiteX0" fmla="*/ 0 w 2260600"/>
                <a:gd name="connsiteY0" fmla="*/ 704177 h 3556000"/>
                <a:gd name="connsiteX1" fmla="*/ 704177 w 2260600"/>
                <a:gd name="connsiteY1" fmla="*/ 0 h 3556000"/>
                <a:gd name="connsiteX2" fmla="*/ 1556423 w 2260600"/>
                <a:gd name="connsiteY2" fmla="*/ 0 h 3556000"/>
                <a:gd name="connsiteX3" fmla="*/ 2260600 w 2260600"/>
                <a:gd name="connsiteY3" fmla="*/ 704177 h 3556000"/>
                <a:gd name="connsiteX4" fmla="*/ 2260600 w 2260600"/>
                <a:gd name="connsiteY4" fmla="*/ 2851823 h 3556000"/>
                <a:gd name="connsiteX5" fmla="*/ 1556423 w 2260600"/>
                <a:gd name="connsiteY5" fmla="*/ 3556000 h 3556000"/>
                <a:gd name="connsiteX6" fmla="*/ 704177 w 2260600"/>
                <a:gd name="connsiteY6" fmla="*/ 3556000 h 3556000"/>
                <a:gd name="connsiteX7" fmla="*/ 0 w 2260600"/>
                <a:gd name="connsiteY7" fmla="*/ 2851823 h 3556000"/>
                <a:gd name="connsiteX8" fmla="*/ 91440 w 2260600"/>
                <a:gd name="connsiteY8" fmla="*/ 795617 h 3556000"/>
                <a:gd name="connsiteX0" fmla="*/ 704177 w 2260600"/>
                <a:gd name="connsiteY0" fmla="*/ 0 h 3556000"/>
                <a:gd name="connsiteX1" fmla="*/ 1556423 w 2260600"/>
                <a:gd name="connsiteY1" fmla="*/ 0 h 3556000"/>
                <a:gd name="connsiteX2" fmla="*/ 2260600 w 2260600"/>
                <a:gd name="connsiteY2" fmla="*/ 704177 h 3556000"/>
                <a:gd name="connsiteX3" fmla="*/ 2260600 w 2260600"/>
                <a:gd name="connsiteY3" fmla="*/ 2851823 h 3556000"/>
                <a:gd name="connsiteX4" fmla="*/ 1556423 w 2260600"/>
                <a:gd name="connsiteY4" fmla="*/ 3556000 h 3556000"/>
                <a:gd name="connsiteX5" fmla="*/ 704177 w 2260600"/>
                <a:gd name="connsiteY5" fmla="*/ 3556000 h 3556000"/>
                <a:gd name="connsiteX6" fmla="*/ 0 w 2260600"/>
                <a:gd name="connsiteY6" fmla="*/ 2851823 h 3556000"/>
                <a:gd name="connsiteX7" fmla="*/ 91440 w 2260600"/>
                <a:gd name="connsiteY7" fmla="*/ 795617 h 3556000"/>
                <a:gd name="connsiteX0" fmla="*/ 1556423 w 2260600"/>
                <a:gd name="connsiteY0" fmla="*/ 0 h 3556000"/>
                <a:gd name="connsiteX1" fmla="*/ 2260600 w 2260600"/>
                <a:gd name="connsiteY1" fmla="*/ 704177 h 3556000"/>
                <a:gd name="connsiteX2" fmla="*/ 2260600 w 2260600"/>
                <a:gd name="connsiteY2" fmla="*/ 2851823 h 3556000"/>
                <a:gd name="connsiteX3" fmla="*/ 1556423 w 2260600"/>
                <a:gd name="connsiteY3" fmla="*/ 3556000 h 3556000"/>
                <a:gd name="connsiteX4" fmla="*/ 704177 w 2260600"/>
                <a:gd name="connsiteY4" fmla="*/ 3556000 h 3556000"/>
                <a:gd name="connsiteX5" fmla="*/ 0 w 2260600"/>
                <a:gd name="connsiteY5" fmla="*/ 2851823 h 3556000"/>
                <a:gd name="connsiteX6" fmla="*/ 91440 w 2260600"/>
                <a:gd name="connsiteY6" fmla="*/ 795617 h 3556000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91440 w 2260600"/>
                <a:gd name="connsiteY5" fmla="*/ 91440 h 2851823"/>
                <a:gd name="connsiteX0" fmla="*/ 2260600 w 2260600"/>
                <a:gd name="connsiteY0" fmla="*/ 0 h 2851823"/>
                <a:gd name="connsiteX1" fmla="*/ 2260600 w 2260600"/>
                <a:gd name="connsiteY1" fmla="*/ 2147646 h 2851823"/>
                <a:gd name="connsiteX2" fmla="*/ 1556423 w 2260600"/>
                <a:gd name="connsiteY2" fmla="*/ 2851823 h 2851823"/>
                <a:gd name="connsiteX3" fmla="*/ 704177 w 2260600"/>
                <a:gd name="connsiteY3" fmla="*/ 2851823 h 2851823"/>
                <a:gd name="connsiteX4" fmla="*/ 0 w 2260600"/>
                <a:gd name="connsiteY4" fmla="*/ 2147646 h 2851823"/>
                <a:gd name="connsiteX5" fmla="*/ 15240 w 2260600"/>
                <a:gd name="connsiteY5" fmla="*/ 97790 h 2851823"/>
                <a:gd name="connsiteX0" fmla="*/ 2260600 w 2260600"/>
                <a:gd name="connsiteY0" fmla="*/ 702310 h 2754033"/>
                <a:gd name="connsiteX1" fmla="*/ 2260600 w 2260600"/>
                <a:gd name="connsiteY1" fmla="*/ 2049856 h 2754033"/>
                <a:gd name="connsiteX2" fmla="*/ 1556423 w 2260600"/>
                <a:gd name="connsiteY2" fmla="*/ 2754033 h 2754033"/>
                <a:gd name="connsiteX3" fmla="*/ 704177 w 2260600"/>
                <a:gd name="connsiteY3" fmla="*/ 2754033 h 2754033"/>
                <a:gd name="connsiteX4" fmla="*/ 0 w 2260600"/>
                <a:gd name="connsiteY4" fmla="*/ 2049856 h 2754033"/>
                <a:gd name="connsiteX5" fmla="*/ 15240 w 2260600"/>
                <a:gd name="connsiteY5" fmla="*/ 0 h 2754033"/>
                <a:gd name="connsiteX0" fmla="*/ 2260600 w 2260600"/>
                <a:gd name="connsiteY0" fmla="*/ 648970 h 2754033"/>
                <a:gd name="connsiteX1" fmla="*/ 2260600 w 2260600"/>
                <a:gd name="connsiteY1" fmla="*/ 2049856 h 2754033"/>
                <a:gd name="connsiteX2" fmla="*/ 1556423 w 2260600"/>
                <a:gd name="connsiteY2" fmla="*/ 2754033 h 2754033"/>
                <a:gd name="connsiteX3" fmla="*/ 704177 w 2260600"/>
                <a:gd name="connsiteY3" fmla="*/ 2754033 h 2754033"/>
                <a:gd name="connsiteX4" fmla="*/ 0 w 2260600"/>
                <a:gd name="connsiteY4" fmla="*/ 2049856 h 2754033"/>
                <a:gd name="connsiteX5" fmla="*/ 15240 w 2260600"/>
                <a:gd name="connsiteY5" fmla="*/ 0 h 2754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0600" h="2754033">
                  <a:moveTo>
                    <a:pt x="2260600" y="648970"/>
                  </a:moveTo>
                  <a:lnTo>
                    <a:pt x="2260600" y="2049856"/>
                  </a:lnTo>
                  <a:cubicBezTo>
                    <a:pt x="2260600" y="2438762"/>
                    <a:pt x="1945329" y="2754033"/>
                    <a:pt x="1556423" y="2754033"/>
                  </a:cubicBezTo>
                  <a:lnTo>
                    <a:pt x="704177" y="2754033"/>
                  </a:lnTo>
                  <a:cubicBezTo>
                    <a:pt x="315271" y="2754033"/>
                    <a:pt x="0" y="2438762"/>
                    <a:pt x="0" y="2049856"/>
                  </a:cubicBezTo>
                  <a:cubicBezTo>
                    <a:pt x="0" y="1333974"/>
                    <a:pt x="15240" y="0"/>
                    <a:pt x="15240" y="0"/>
                  </a:cubicBezTo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25" name="Oval 1024"/>
          <p:cNvSpPr>
            <a:spLocks noChangeAspect="1"/>
          </p:cNvSpPr>
          <p:nvPr/>
        </p:nvSpPr>
        <p:spPr>
          <a:xfrm>
            <a:off x="11281128" y="3906091"/>
            <a:ext cx="209267" cy="209267"/>
          </a:xfrm>
          <a:prstGeom prst="ellipse">
            <a:avLst/>
          </a:prstGeom>
          <a:solidFill>
            <a:srgbClr val="F2F2F2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636299" y="3906091"/>
            <a:ext cx="209267" cy="209267"/>
          </a:xfrm>
          <a:prstGeom prst="ellipse">
            <a:avLst/>
          </a:prstGeom>
          <a:solidFill>
            <a:srgbClr val="F2F2F2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0" name="Group 59"/>
          <p:cNvGrpSpPr/>
          <p:nvPr/>
        </p:nvGrpSpPr>
        <p:grpSpPr>
          <a:xfrm>
            <a:off x="9424619" y="2090920"/>
            <a:ext cx="1789995" cy="4045980"/>
            <a:chOff x="9518574" y="1987665"/>
            <a:chExt cx="1789995" cy="4045980"/>
          </a:xfrm>
        </p:grpSpPr>
        <p:sp>
          <p:nvSpPr>
            <p:cNvPr id="5" name="Rounded Rectangle 4"/>
            <p:cNvSpPr/>
            <p:nvPr/>
          </p:nvSpPr>
          <p:spPr>
            <a:xfrm>
              <a:off x="9518574" y="1987665"/>
              <a:ext cx="1743888" cy="3492000"/>
            </a:xfrm>
            <a:prstGeom prst="roundRect">
              <a:avLst>
                <a:gd name="adj" fmla="val 3115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542316" y="3786876"/>
              <a:ext cx="1766253" cy="2246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2000" b="1" dirty="0" smtClean="0">
                  <a:solidFill>
                    <a:srgbClr val="00A3DB"/>
                  </a:solidFill>
                </a:rPr>
                <a:t>Draft Planning </a:t>
              </a:r>
            </a:p>
            <a:p>
              <a:pPr algn="ctr"/>
              <a:r>
                <a:rPr lang="en-IN" sz="2000" b="1" dirty="0" smtClean="0">
                  <a:solidFill>
                    <a:srgbClr val="00A3DB"/>
                  </a:solidFill>
                </a:rPr>
                <a:t>and </a:t>
              </a:r>
              <a:endParaRPr lang="en-IN" sz="2000" b="1" dirty="0">
                <a:solidFill>
                  <a:srgbClr val="00A3DB"/>
                </a:solidFill>
              </a:endParaRPr>
            </a:p>
            <a:p>
              <a:pPr algn="ctr"/>
              <a:r>
                <a:rPr lang="en-IN" sz="2000" b="1" dirty="0" smtClean="0">
                  <a:solidFill>
                    <a:srgbClr val="00A3DB"/>
                  </a:solidFill>
                </a:rPr>
                <a:t>Development</a:t>
              </a:r>
            </a:p>
            <a:p>
              <a:pPr algn="ctr"/>
              <a:r>
                <a:rPr lang="en-IN" sz="2000" b="1" dirty="0" smtClean="0">
                  <a:solidFill>
                    <a:srgbClr val="00A3DB"/>
                  </a:solidFill>
                </a:rPr>
                <a:t> Bill 2022</a:t>
              </a:r>
              <a:endParaRPr lang="en-IN" sz="2000" b="1" dirty="0">
                <a:solidFill>
                  <a:srgbClr val="00A3DB"/>
                </a:solidFill>
              </a:endParaRPr>
            </a:p>
            <a:p>
              <a:pPr algn="ctr"/>
              <a:endParaRPr lang="en-IN" sz="2000" b="1" dirty="0" smtClean="0">
                <a:solidFill>
                  <a:srgbClr val="003767"/>
                </a:solidFill>
              </a:endParaRPr>
            </a:p>
            <a:p>
              <a:pPr algn="ctr"/>
              <a:r>
                <a:rPr lang="en-IN" sz="2000" b="1" dirty="0" smtClean="0">
                  <a:solidFill>
                    <a:schemeClr val="accent1"/>
                  </a:solidFill>
                </a:rPr>
                <a:t/>
              </a:r>
              <a:br>
                <a:rPr lang="en-IN" sz="2000" b="1" dirty="0" smtClean="0">
                  <a:solidFill>
                    <a:schemeClr val="accent1"/>
                  </a:solidFill>
                </a:rPr>
              </a:br>
              <a:endParaRPr lang="en-IN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716082" y="2139563"/>
              <a:ext cx="1348873" cy="1348873"/>
            </a:xfrm>
            <a:prstGeom prst="ellipse">
              <a:avLst/>
            </a:prstGeom>
            <a:solidFill>
              <a:srgbClr val="00B050"/>
            </a:solidFill>
            <a:ln w="254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0063672" y="5302703"/>
              <a:ext cx="653692" cy="69850"/>
              <a:chOff x="1603375" y="5273675"/>
              <a:chExt cx="653692" cy="69850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1603375" y="5273675"/>
                <a:ext cx="69850" cy="698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1749335" y="5273675"/>
                <a:ext cx="69850" cy="698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895295" y="5273675"/>
                <a:ext cx="69850" cy="698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041255" y="5273675"/>
                <a:ext cx="69850" cy="698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187217" y="5273675"/>
                <a:ext cx="69850" cy="698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grpSp>
        <p:nvGrpSpPr>
          <p:cNvPr id="139" name="Group 138"/>
          <p:cNvGrpSpPr/>
          <p:nvPr/>
        </p:nvGrpSpPr>
        <p:grpSpPr>
          <a:xfrm>
            <a:off x="10059074" y="2659669"/>
            <a:ext cx="463683" cy="542607"/>
            <a:chOff x="8159750" y="5020204"/>
            <a:chExt cx="447675" cy="523875"/>
          </a:xfrm>
        </p:grpSpPr>
        <p:sp>
          <p:nvSpPr>
            <p:cNvPr id="140" name="Freeform 126"/>
            <p:cNvSpPr>
              <a:spLocks/>
            </p:cNvSpPr>
            <p:nvPr/>
          </p:nvSpPr>
          <p:spPr bwMode="auto">
            <a:xfrm>
              <a:off x="8159750" y="5020204"/>
              <a:ext cx="447675" cy="523875"/>
            </a:xfrm>
            <a:custGeom>
              <a:avLst/>
              <a:gdLst>
                <a:gd name="T0" fmla="*/ 30 w 282"/>
                <a:gd name="T1" fmla="*/ 0 h 330"/>
                <a:gd name="T2" fmla="*/ 250 w 282"/>
                <a:gd name="T3" fmla="*/ 0 h 330"/>
                <a:gd name="T4" fmla="*/ 266 w 282"/>
                <a:gd name="T5" fmla="*/ 5 h 330"/>
                <a:gd name="T6" fmla="*/ 277 w 282"/>
                <a:gd name="T7" fmla="*/ 16 h 330"/>
                <a:gd name="T8" fmla="*/ 282 w 282"/>
                <a:gd name="T9" fmla="*/ 32 h 330"/>
                <a:gd name="T10" fmla="*/ 282 w 282"/>
                <a:gd name="T11" fmla="*/ 202 h 330"/>
                <a:gd name="T12" fmla="*/ 250 w 282"/>
                <a:gd name="T13" fmla="*/ 238 h 330"/>
                <a:gd name="T14" fmla="*/ 250 w 282"/>
                <a:gd name="T15" fmla="*/ 56 h 330"/>
                <a:gd name="T16" fmla="*/ 250 w 282"/>
                <a:gd name="T17" fmla="*/ 50 h 330"/>
                <a:gd name="T18" fmla="*/ 247 w 282"/>
                <a:gd name="T19" fmla="*/ 43 h 330"/>
                <a:gd name="T20" fmla="*/ 244 w 282"/>
                <a:gd name="T21" fmla="*/ 38 h 330"/>
                <a:gd name="T22" fmla="*/ 239 w 282"/>
                <a:gd name="T23" fmla="*/ 35 h 330"/>
                <a:gd name="T24" fmla="*/ 233 w 282"/>
                <a:gd name="T25" fmla="*/ 32 h 330"/>
                <a:gd name="T26" fmla="*/ 226 w 282"/>
                <a:gd name="T27" fmla="*/ 32 h 330"/>
                <a:gd name="T28" fmla="*/ 55 w 282"/>
                <a:gd name="T29" fmla="*/ 32 h 330"/>
                <a:gd name="T30" fmla="*/ 49 w 282"/>
                <a:gd name="T31" fmla="*/ 32 h 330"/>
                <a:gd name="T32" fmla="*/ 42 w 282"/>
                <a:gd name="T33" fmla="*/ 35 h 330"/>
                <a:gd name="T34" fmla="*/ 38 w 282"/>
                <a:gd name="T35" fmla="*/ 38 h 330"/>
                <a:gd name="T36" fmla="*/ 34 w 282"/>
                <a:gd name="T37" fmla="*/ 43 h 330"/>
                <a:gd name="T38" fmla="*/ 31 w 282"/>
                <a:gd name="T39" fmla="*/ 50 h 330"/>
                <a:gd name="T40" fmla="*/ 31 w 282"/>
                <a:gd name="T41" fmla="*/ 56 h 330"/>
                <a:gd name="T42" fmla="*/ 31 w 282"/>
                <a:gd name="T43" fmla="*/ 275 h 330"/>
                <a:gd name="T44" fmla="*/ 31 w 282"/>
                <a:gd name="T45" fmla="*/ 281 h 330"/>
                <a:gd name="T46" fmla="*/ 34 w 282"/>
                <a:gd name="T47" fmla="*/ 286 h 330"/>
                <a:gd name="T48" fmla="*/ 38 w 282"/>
                <a:gd name="T49" fmla="*/ 291 h 330"/>
                <a:gd name="T50" fmla="*/ 42 w 282"/>
                <a:gd name="T51" fmla="*/ 295 h 330"/>
                <a:gd name="T52" fmla="*/ 49 w 282"/>
                <a:gd name="T53" fmla="*/ 297 h 330"/>
                <a:gd name="T54" fmla="*/ 55 w 282"/>
                <a:gd name="T55" fmla="*/ 299 h 330"/>
                <a:gd name="T56" fmla="*/ 126 w 282"/>
                <a:gd name="T57" fmla="*/ 299 h 330"/>
                <a:gd name="T58" fmla="*/ 130 w 282"/>
                <a:gd name="T59" fmla="*/ 305 h 330"/>
                <a:gd name="T60" fmla="*/ 134 w 282"/>
                <a:gd name="T61" fmla="*/ 311 h 330"/>
                <a:gd name="T62" fmla="*/ 141 w 282"/>
                <a:gd name="T63" fmla="*/ 318 h 330"/>
                <a:gd name="T64" fmla="*/ 155 w 282"/>
                <a:gd name="T65" fmla="*/ 330 h 330"/>
                <a:gd name="T66" fmla="*/ 31 w 282"/>
                <a:gd name="T67" fmla="*/ 330 h 330"/>
                <a:gd name="T68" fmla="*/ 15 w 282"/>
                <a:gd name="T69" fmla="*/ 326 h 330"/>
                <a:gd name="T70" fmla="*/ 4 w 282"/>
                <a:gd name="T71" fmla="*/ 315 h 330"/>
                <a:gd name="T72" fmla="*/ 0 w 282"/>
                <a:gd name="T73" fmla="*/ 299 h 330"/>
                <a:gd name="T74" fmla="*/ 0 w 282"/>
                <a:gd name="T75" fmla="*/ 30 h 330"/>
                <a:gd name="T76" fmla="*/ 3 w 282"/>
                <a:gd name="T77" fmla="*/ 15 h 330"/>
                <a:gd name="T78" fmla="*/ 14 w 282"/>
                <a:gd name="T79" fmla="*/ 4 h 330"/>
                <a:gd name="T80" fmla="*/ 30 w 282"/>
                <a:gd name="T81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2" h="330">
                  <a:moveTo>
                    <a:pt x="30" y="0"/>
                  </a:moveTo>
                  <a:lnTo>
                    <a:pt x="250" y="0"/>
                  </a:lnTo>
                  <a:lnTo>
                    <a:pt x="266" y="5"/>
                  </a:lnTo>
                  <a:lnTo>
                    <a:pt x="277" y="16"/>
                  </a:lnTo>
                  <a:lnTo>
                    <a:pt x="282" y="32"/>
                  </a:lnTo>
                  <a:lnTo>
                    <a:pt x="282" y="202"/>
                  </a:lnTo>
                  <a:lnTo>
                    <a:pt x="250" y="238"/>
                  </a:lnTo>
                  <a:lnTo>
                    <a:pt x="250" y="56"/>
                  </a:lnTo>
                  <a:lnTo>
                    <a:pt x="250" y="50"/>
                  </a:lnTo>
                  <a:lnTo>
                    <a:pt x="247" y="43"/>
                  </a:lnTo>
                  <a:lnTo>
                    <a:pt x="244" y="38"/>
                  </a:lnTo>
                  <a:lnTo>
                    <a:pt x="239" y="35"/>
                  </a:lnTo>
                  <a:lnTo>
                    <a:pt x="233" y="32"/>
                  </a:lnTo>
                  <a:lnTo>
                    <a:pt x="226" y="32"/>
                  </a:lnTo>
                  <a:lnTo>
                    <a:pt x="55" y="32"/>
                  </a:lnTo>
                  <a:lnTo>
                    <a:pt x="49" y="32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3"/>
                  </a:lnTo>
                  <a:lnTo>
                    <a:pt x="31" y="50"/>
                  </a:lnTo>
                  <a:lnTo>
                    <a:pt x="31" y="56"/>
                  </a:lnTo>
                  <a:lnTo>
                    <a:pt x="31" y="275"/>
                  </a:lnTo>
                  <a:lnTo>
                    <a:pt x="31" y="281"/>
                  </a:lnTo>
                  <a:lnTo>
                    <a:pt x="34" y="286"/>
                  </a:lnTo>
                  <a:lnTo>
                    <a:pt x="38" y="291"/>
                  </a:lnTo>
                  <a:lnTo>
                    <a:pt x="42" y="295"/>
                  </a:lnTo>
                  <a:lnTo>
                    <a:pt x="49" y="297"/>
                  </a:lnTo>
                  <a:lnTo>
                    <a:pt x="55" y="299"/>
                  </a:lnTo>
                  <a:lnTo>
                    <a:pt x="126" y="299"/>
                  </a:lnTo>
                  <a:lnTo>
                    <a:pt x="130" y="305"/>
                  </a:lnTo>
                  <a:lnTo>
                    <a:pt x="134" y="311"/>
                  </a:lnTo>
                  <a:lnTo>
                    <a:pt x="141" y="318"/>
                  </a:lnTo>
                  <a:lnTo>
                    <a:pt x="155" y="330"/>
                  </a:lnTo>
                  <a:lnTo>
                    <a:pt x="31" y="330"/>
                  </a:lnTo>
                  <a:lnTo>
                    <a:pt x="15" y="326"/>
                  </a:lnTo>
                  <a:lnTo>
                    <a:pt x="4" y="315"/>
                  </a:lnTo>
                  <a:lnTo>
                    <a:pt x="0" y="299"/>
                  </a:lnTo>
                  <a:lnTo>
                    <a:pt x="0" y="30"/>
                  </a:lnTo>
                  <a:lnTo>
                    <a:pt x="3" y="15"/>
                  </a:lnTo>
                  <a:lnTo>
                    <a:pt x="14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7"/>
            <p:cNvSpPr>
              <a:spLocks/>
            </p:cNvSpPr>
            <p:nvPr/>
          </p:nvSpPr>
          <p:spPr bwMode="auto">
            <a:xfrm>
              <a:off x="8247062" y="5134504"/>
              <a:ext cx="274638" cy="49213"/>
            </a:xfrm>
            <a:custGeom>
              <a:avLst/>
              <a:gdLst>
                <a:gd name="T0" fmla="*/ 16 w 173"/>
                <a:gd name="T1" fmla="*/ 0 h 31"/>
                <a:gd name="T2" fmla="*/ 159 w 173"/>
                <a:gd name="T3" fmla="*/ 0 h 31"/>
                <a:gd name="T4" fmla="*/ 163 w 173"/>
                <a:gd name="T5" fmla="*/ 1 h 31"/>
                <a:gd name="T6" fmla="*/ 167 w 173"/>
                <a:gd name="T7" fmla="*/ 3 h 31"/>
                <a:gd name="T8" fmla="*/ 171 w 173"/>
                <a:gd name="T9" fmla="*/ 6 h 31"/>
                <a:gd name="T10" fmla="*/ 173 w 173"/>
                <a:gd name="T11" fmla="*/ 11 h 31"/>
                <a:gd name="T12" fmla="*/ 173 w 173"/>
                <a:gd name="T13" fmla="*/ 16 h 31"/>
                <a:gd name="T14" fmla="*/ 173 w 173"/>
                <a:gd name="T15" fmla="*/ 20 h 31"/>
                <a:gd name="T16" fmla="*/ 171 w 173"/>
                <a:gd name="T17" fmla="*/ 25 h 31"/>
                <a:gd name="T18" fmla="*/ 167 w 173"/>
                <a:gd name="T19" fmla="*/ 28 h 31"/>
                <a:gd name="T20" fmla="*/ 163 w 173"/>
                <a:gd name="T21" fmla="*/ 31 h 31"/>
                <a:gd name="T22" fmla="*/ 159 w 173"/>
                <a:gd name="T23" fmla="*/ 31 h 31"/>
                <a:gd name="T24" fmla="*/ 16 w 173"/>
                <a:gd name="T25" fmla="*/ 31 h 31"/>
                <a:gd name="T26" fmla="*/ 11 w 173"/>
                <a:gd name="T27" fmla="*/ 31 h 31"/>
                <a:gd name="T28" fmla="*/ 6 w 173"/>
                <a:gd name="T29" fmla="*/ 28 h 31"/>
                <a:gd name="T30" fmla="*/ 3 w 173"/>
                <a:gd name="T31" fmla="*/ 25 h 31"/>
                <a:gd name="T32" fmla="*/ 2 w 173"/>
                <a:gd name="T33" fmla="*/ 20 h 31"/>
                <a:gd name="T34" fmla="*/ 0 w 173"/>
                <a:gd name="T35" fmla="*/ 16 h 31"/>
                <a:gd name="T36" fmla="*/ 2 w 173"/>
                <a:gd name="T37" fmla="*/ 11 h 31"/>
                <a:gd name="T38" fmla="*/ 3 w 173"/>
                <a:gd name="T39" fmla="*/ 6 h 31"/>
                <a:gd name="T40" fmla="*/ 6 w 173"/>
                <a:gd name="T41" fmla="*/ 3 h 31"/>
                <a:gd name="T42" fmla="*/ 11 w 173"/>
                <a:gd name="T43" fmla="*/ 1 h 31"/>
                <a:gd name="T44" fmla="*/ 16 w 173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3" h="31">
                  <a:moveTo>
                    <a:pt x="16" y="0"/>
                  </a:moveTo>
                  <a:lnTo>
                    <a:pt x="159" y="0"/>
                  </a:lnTo>
                  <a:lnTo>
                    <a:pt x="163" y="1"/>
                  </a:lnTo>
                  <a:lnTo>
                    <a:pt x="167" y="3"/>
                  </a:lnTo>
                  <a:lnTo>
                    <a:pt x="171" y="6"/>
                  </a:lnTo>
                  <a:lnTo>
                    <a:pt x="173" y="11"/>
                  </a:lnTo>
                  <a:lnTo>
                    <a:pt x="173" y="16"/>
                  </a:lnTo>
                  <a:lnTo>
                    <a:pt x="173" y="20"/>
                  </a:lnTo>
                  <a:lnTo>
                    <a:pt x="171" y="25"/>
                  </a:lnTo>
                  <a:lnTo>
                    <a:pt x="167" y="28"/>
                  </a:lnTo>
                  <a:lnTo>
                    <a:pt x="163" y="31"/>
                  </a:lnTo>
                  <a:lnTo>
                    <a:pt x="159" y="31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6" y="28"/>
                  </a:lnTo>
                  <a:lnTo>
                    <a:pt x="3" y="25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28"/>
            <p:cNvSpPr>
              <a:spLocks/>
            </p:cNvSpPr>
            <p:nvPr/>
          </p:nvSpPr>
          <p:spPr bwMode="auto">
            <a:xfrm>
              <a:off x="8247062" y="5217054"/>
              <a:ext cx="274638" cy="50800"/>
            </a:xfrm>
            <a:custGeom>
              <a:avLst/>
              <a:gdLst>
                <a:gd name="T0" fmla="*/ 16 w 173"/>
                <a:gd name="T1" fmla="*/ 0 h 32"/>
                <a:gd name="T2" fmla="*/ 159 w 173"/>
                <a:gd name="T3" fmla="*/ 0 h 32"/>
                <a:gd name="T4" fmla="*/ 163 w 173"/>
                <a:gd name="T5" fmla="*/ 2 h 32"/>
                <a:gd name="T6" fmla="*/ 167 w 173"/>
                <a:gd name="T7" fmla="*/ 3 h 32"/>
                <a:gd name="T8" fmla="*/ 171 w 173"/>
                <a:gd name="T9" fmla="*/ 6 h 32"/>
                <a:gd name="T10" fmla="*/ 173 w 173"/>
                <a:gd name="T11" fmla="*/ 11 h 32"/>
                <a:gd name="T12" fmla="*/ 173 w 173"/>
                <a:gd name="T13" fmla="*/ 16 h 32"/>
                <a:gd name="T14" fmla="*/ 173 w 173"/>
                <a:gd name="T15" fmla="*/ 21 h 32"/>
                <a:gd name="T16" fmla="*/ 171 w 173"/>
                <a:gd name="T17" fmla="*/ 25 h 32"/>
                <a:gd name="T18" fmla="*/ 167 w 173"/>
                <a:gd name="T19" fmla="*/ 29 h 32"/>
                <a:gd name="T20" fmla="*/ 163 w 173"/>
                <a:gd name="T21" fmla="*/ 32 h 32"/>
                <a:gd name="T22" fmla="*/ 159 w 173"/>
                <a:gd name="T23" fmla="*/ 32 h 32"/>
                <a:gd name="T24" fmla="*/ 16 w 173"/>
                <a:gd name="T25" fmla="*/ 32 h 32"/>
                <a:gd name="T26" fmla="*/ 11 w 173"/>
                <a:gd name="T27" fmla="*/ 32 h 32"/>
                <a:gd name="T28" fmla="*/ 6 w 173"/>
                <a:gd name="T29" fmla="*/ 29 h 32"/>
                <a:gd name="T30" fmla="*/ 3 w 173"/>
                <a:gd name="T31" fmla="*/ 25 h 32"/>
                <a:gd name="T32" fmla="*/ 2 w 173"/>
                <a:gd name="T33" fmla="*/ 21 h 32"/>
                <a:gd name="T34" fmla="*/ 0 w 173"/>
                <a:gd name="T35" fmla="*/ 16 h 32"/>
                <a:gd name="T36" fmla="*/ 2 w 173"/>
                <a:gd name="T37" fmla="*/ 11 h 32"/>
                <a:gd name="T38" fmla="*/ 3 w 173"/>
                <a:gd name="T39" fmla="*/ 6 h 32"/>
                <a:gd name="T40" fmla="*/ 6 w 173"/>
                <a:gd name="T41" fmla="*/ 3 h 32"/>
                <a:gd name="T42" fmla="*/ 11 w 173"/>
                <a:gd name="T43" fmla="*/ 2 h 32"/>
                <a:gd name="T44" fmla="*/ 16 w 173"/>
                <a:gd name="T4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3" h="32">
                  <a:moveTo>
                    <a:pt x="16" y="0"/>
                  </a:moveTo>
                  <a:lnTo>
                    <a:pt x="159" y="0"/>
                  </a:lnTo>
                  <a:lnTo>
                    <a:pt x="163" y="2"/>
                  </a:lnTo>
                  <a:lnTo>
                    <a:pt x="167" y="3"/>
                  </a:lnTo>
                  <a:lnTo>
                    <a:pt x="171" y="6"/>
                  </a:lnTo>
                  <a:lnTo>
                    <a:pt x="173" y="11"/>
                  </a:lnTo>
                  <a:lnTo>
                    <a:pt x="173" y="16"/>
                  </a:lnTo>
                  <a:lnTo>
                    <a:pt x="173" y="21"/>
                  </a:lnTo>
                  <a:lnTo>
                    <a:pt x="171" y="25"/>
                  </a:lnTo>
                  <a:lnTo>
                    <a:pt x="167" y="29"/>
                  </a:lnTo>
                  <a:lnTo>
                    <a:pt x="163" y="32"/>
                  </a:lnTo>
                  <a:lnTo>
                    <a:pt x="159" y="32"/>
                  </a:lnTo>
                  <a:lnTo>
                    <a:pt x="16" y="32"/>
                  </a:lnTo>
                  <a:lnTo>
                    <a:pt x="11" y="32"/>
                  </a:lnTo>
                  <a:lnTo>
                    <a:pt x="6" y="29"/>
                  </a:lnTo>
                  <a:lnTo>
                    <a:pt x="3" y="25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9"/>
            <p:cNvSpPr>
              <a:spLocks/>
            </p:cNvSpPr>
            <p:nvPr/>
          </p:nvSpPr>
          <p:spPr bwMode="auto">
            <a:xfrm>
              <a:off x="8247062" y="5299604"/>
              <a:ext cx="274638" cy="50800"/>
            </a:xfrm>
            <a:custGeom>
              <a:avLst/>
              <a:gdLst>
                <a:gd name="T0" fmla="*/ 16 w 173"/>
                <a:gd name="T1" fmla="*/ 0 h 32"/>
                <a:gd name="T2" fmla="*/ 159 w 173"/>
                <a:gd name="T3" fmla="*/ 0 h 32"/>
                <a:gd name="T4" fmla="*/ 163 w 173"/>
                <a:gd name="T5" fmla="*/ 2 h 32"/>
                <a:gd name="T6" fmla="*/ 167 w 173"/>
                <a:gd name="T7" fmla="*/ 4 h 32"/>
                <a:gd name="T8" fmla="*/ 171 w 173"/>
                <a:gd name="T9" fmla="*/ 7 h 32"/>
                <a:gd name="T10" fmla="*/ 173 w 173"/>
                <a:gd name="T11" fmla="*/ 12 h 32"/>
                <a:gd name="T12" fmla="*/ 173 w 173"/>
                <a:gd name="T13" fmla="*/ 16 h 32"/>
                <a:gd name="T14" fmla="*/ 173 w 173"/>
                <a:gd name="T15" fmla="*/ 21 h 32"/>
                <a:gd name="T16" fmla="*/ 171 w 173"/>
                <a:gd name="T17" fmla="*/ 26 h 32"/>
                <a:gd name="T18" fmla="*/ 167 w 173"/>
                <a:gd name="T19" fmla="*/ 29 h 32"/>
                <a:gd name="T20" fmla="*/ 163 w 173"/>
                <a:gd name="T21" fmla="*/ 31 h 32"/>
                <a:gd name="T22" fmla="*/ 159 w 173"/>
                <a:gd name="T23" fmla="*/ 32 h 32"/>
                <a:gd name="T24" fmla="*/ 16 w 173"/>
                <a:gd name="T25" fmla="*/ 32 h 32"/>
                <a:gd name="T26" fmla="*/ 11 w 173"/>
                <a:gd name="T27" fmla="*/ 31 h 32"/>
                <a:gd name="T28" fmla="*/ 6 w 173"/>
                <a:gd name="T29" fmla="*/ 29 h 32"/>
                <a:gd name="T30" fmla="*/ 3 w 173"/>
                <a:gd name="T31" fmla="*/ 26 h 32"/>
                <a:gd name="T32" fmla="*/ 2 w 173"/>
                <a:gd name="T33" fmla="*/ 21 h 32"/>
                <a:gd name="T34" fmla="*/ 0 w 173"/>
                <a:gd name="T35" fmla="*/ 16 h 32"/>
                <a:gd name="T36" fmla="*/ 2 w 173"/>
                <a:gd name="T37" fmla="*/ 12 h 32"/>
                <a:gd name="T38" fmla="*/ 3 w 173"/>
                <a:gd name="T39" fmla="*/ 7 h 32"/>
                <a:gd name="T40" fmla="*/ 6 w 173"/>
                <a:gd name="T41" fmla="*/ 4 h 32"/>
                <a:gd name="T42" fmla="*/ 11 w 173"/>
                <a:gd name="T43" fmla="*/ 2 h 32"/>
                <a:gd name="T44" fmla="*/ 16 w 173"/>
                <a:gd name="T4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3" h="32">
                  <a:moveTo>
                    <a:pt x="16" y="0"/>
                  </a:moveTo>
                  <a:lnTo>
                    <a:pt x="159" y="0"/>
                  </a:lnTo>
                  <a:lnTo>
                    <a:pt x="163" y="2"/>
                  </a:lnTo>
                  <a:lnTo>
                    <a:pt x="167" y="4"/>
                  </a:lnTo>
                  <a:lnTo>
                    <a:pt x="171" y="7"/>
                  </a:lnTo>
                  <a:lnTo>
                    <a:pt x="173" y="12"/>
                  </a:lnTo>
                  <a:lnTo>
                    <a:pt x="173" y="16"/>
                  </a:lnTo>
                  <a:lnTo>
                    <a:pt x="173" y="21"/>
                  </a:lnTo>
                  <a:lnTo>
                    <a:pt x="171" y="26"/>
                  </a:lnTo>
                  <a:lnTo>
                    <a:pt x="167" y="29"/>
                  </a:lnTo>
                  <a:lnTo>
                    <a:pt x="163" y="31"/>
                  </a:lnTo>
                  <a:lnTo>
                    <a:pt x="159" y="32"/>
                  </a:lnTo>
                  <a:lnTo>
                    <a:pt x="16" y="32"/>
                  </a:lnTo>
                  <a:lnTo>
                    <a:pt x="11" y="31"/>
                  </a:lnTo>
                  <a:lnTo>
                    <a:pt x="6" y="29"/>
                  </a:lnTo>
                  <a:lnTo>
                    <a:pt x="3" y="26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3" y="7"/>
                  </a:lnTo>
                  <a:lnTo>
                    <a:pt x="6" y="4"/>
                  </a:lnTo>
                  <a:lnTo>
                    <a:pt x="11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0"/>
            <p:cNvSpPr>
              <a:spLocks/>
            </p:cNvSpPr>
            <p:nvPr/>
          </p:nvSpPr>
          <p:spPr bwMode="auto">
            <a:xfrm>
              <a:off x="8247062" y="5380567"/>
              <a:ext cx="153988" cy="47625"/>
            </a:xfrm>
            <a:custGeom>
              <a:avLst/>
              <a:gdLst>
                <a:gd name="T0" fmla="*/ 16 w 97"/>
                <a:gd name="T1" fmla="*/ 0 h 30"/>
                <a:gd name="T2" fmla="*/ 97 w 97"/>
                <a:gd name="T3" fmla="*/ 0 h 30"/>
                <a:gd name="T4" fmla="*/ 90 w 97"/>
                <a:gd name="T5" fmla="*/ 3 h 30"/>
                <a:gd name="T6" fmla="*/ 84 w 97"/>
                <a:gd name="T7" fmla="*/ 8 h 30"/>
                <a:gd name="T8" fmla="*/ 79 w 97"/>
                <a:gd name="T9" fmla="*/ 13 h 30"/>
                <a:gd name="T10" fmla="*/ 75 w 97"/>
                <a:gd name="T11" fmla="*/ 19 h 30"/>
                <a:gd name="T12" fmla="*/ 71 w 97"/>
                <a:gd name="T13" fmla="*/ 26 h 30"/>
                <a:gd name="T14" fmla="*/ 70 w 97"/>
                <a:gd name="T15" fmla="*/ 30 h 30"/>
                <a:gd name="T16" fmla="*/ 16 w 97"/>
                <a:gd name="T17" fmla="*/ 30 h 30"/>
                <a:gd name="T18" fmla="*/ 11 w 97"/>
                <a:gd name="T19" fmla="*/ 30 h 30"/>
                <a:gd name="T20" fmla="*/ 6 w 97"/>
                <a:gd name="T21" fmla="*/ 29 h 30"/>
                <a:gd name="T22" fmla="*/ 3 w 97"/>
                <a:gd name="T23" fmla="*/ 24 h 30"/>
                <a:gd name="T24" fmla="*/ 2 w 97"/>
                <a:gd name="T25" fmla="*/ 21 h 30"/>
                <a:gd name="T26" fmla="*/ 0 w 97"/>
                <a:gd name="T27" fmla="*/ 16 h 30"/>
                <a:gd name="T28" fmla="*/ 2 w 97"/>
                <a:gd name="T29" fmla="*/ 11 h 30"/>
                <a:gd name="T30" fmla="*/ 3 w 97"/>
                <a:gd name="T31" fmla="*/ 7 h 30"/>
                <a:gd name="T32" fmla="*/ 6 w 97"/>
                <a:gd name="T33" fmla="*/ 3 h 30"/>
                <a:gd name="T34" fmla="*/ 11 w 97"/>
                <a:gd name="T35" fmla="*/ 0 h 30"/>
                <a:gd name="T36" fmla="*/ 16 w 97"/>
                <a:gd name="T3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30">
                  <a:moveTo>
                    <a:pt x="16" y="0"/>
                  </a:moveTo>
                  <a:lnTo>
                    <a:pt x="97" y="0"/>
                  </a:lnTo>
                  <a:lnTo>
                    <a:pt x="90" y="3"/>
                  </a:lnTo>
                  <a:lnTo>
                    <a:pt x="84" y="8"/>
                  </a:lnTo>
                  <a:lnTo>
                    <a:pt x="79" y="13"/>
                  </a:lnTo>
                  <a:lnTo>
                    <a:pt x="75" y="19"/>
                  </a:lnTo>
                  <a:lnTo>
                    <a:pt x="71" y="26"/>
                  </a:lnTo>
                  <a:lnTo>
                    <a:pt x="70" y="30"/>
                  </a:lnTo>
                  <a:lnTo>
                    <a:pt x="16" y="30"/>
                  </a:lnTo>
                  <a:lnTo>
                    <a:pt x="11" y="30"/>
                  </a:lnTo>
                  <a:lnTo>
                    <a:pt x="6" y="29"/>
                  </a:lnTo>
                  <a:lnTo>
                    <a:pt x="3" y="24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7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1"/>
            <p:cNvSpPr>
              <a:spLocks/>
            </p:cNvSpPr>
            <p:nvPr/>
          </p:nvSpPr>
          <p:spPr bwMode="auto">
            <a:xfrm>
              <a:off x="8478837" y="5380567"/>
              <a:ext cx="42863" cy="33338"/>
            </a:xfrm>
            <a:custGeom>
              <a:avLst/>
              <a:gdLst>
                <a:gd name="T0" fmla="*/ 0 w 27"/>
                <a:gd name="T1" fmla="*/ 0 h 21"/>
                <a:gd name="T2" fmla="*/ 13 w 27"/>
                <a:gd name="T3" fmla="*/ 0 h 21"/>
                <a:gd name="T4" fmla="*/ 17 w 27"/>
                <a:gd name="T5" fmla="*/ 2 h 21"/>
                <a:gd name="T6" fmla="*/ 21 w 27"/>
                <a:gd name="T7" fmla="*/ 3 h 21"/>
                <a:gd name="T8" fmla="*/ 25 w 27"/>
                <a:gd name="T9" fmla="*/ 7 h 21"/>
                <a:gd name="T10" fmla="*/ 27 w 27"/>
                <a:gd name="T11" fmla="*/ 11 h 21"/>
                <a:gd name="T12" fmla="*/ 27 w 27"/>
                <a:gd name="T13" fmla="*/ 16 h 21"/>
                <a:gd name="T14" fmla="*/ 27 w 27"/>
                <a:gd name="T15" fmla="*/ 21 h 21"/>
                <a:gd name="T16" fmla="*/ 11 w 27"/>
                <a:gd name="T17" fmla="*/ 8 h 21"/>
                <a:gd name="T18" fmla="*/ 6 w 27"/>
                <a:gd name="T19" fmla="*/ 3 h 21"/>
                <a:gd name="T20" fmla="*/ 0 w 2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1">
                  <a:moveTo>
                    <a:pt x="0" y="0"/>
                  </a:moveTo>
                  <a:lnTo>
                    <a:pt x="13" y="0"/>
                  </a:lnTo>
                  <a:lnTo>
                    <a:pt x="17" y="2"/>
                  </a:lnTo>
                  <a:lnTo>
                    <a:pt x="21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27" y="16"/>
                  </a:lnTo>
                  <a:lnTo>
                    <a:pt x="27" y="21"/>
                  </a:lnTo>
                  <a:lnTo>
                    <a:pt x="11" y="8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1778" y="2074425"/>
            <a:ext cx="2131545" cy="3834163"/>
            <a:chOff x="728166" y="2048725"/>
            <a:chExt cx="2131545" cy="3834163"/>
          </a:xfrm>
        </p:grpSpPr>
        <p:grpSp>
          <p:nvGrpSpPr>
            <p:cNvPr id="73" name="Group 72"/>
            <p:cNvGrpSpPr/>
            <p:nvPr/>
          </p:nvGrpSpPr>
          <p:grpSpPr>
            <a:xfrm>
              <a:off x="728166" y="2048725"/>
              <a:ext cx="2131545" cy="3834163"/>
              <a:chOff x="728166" y="2048725"/>
              <a:chExt cx="2131545" cy="3834163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849370" y="2048725"/>
                <a:ext cx="1916497" cy="3834163"/>
              </a:xfrm>
              <a:prstGeom prst="roundRect">
                <a:avLst>
                  <a:gd name="adj" fmla="val 3115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6879" y="2229230"/>
                <a:ext cx="1413434" cy="2008221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728166" y="4359545"/>
                <a:ext cx="21315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IN" sz="2000" b="1" dirty="0" smtClean="0">
                    <a:solidFill>
                      <a:srgbClr val="00A3DB"/>
                    </a:solidFill>
                  </a:rPr>
                  <a:t>National Planning </a:t>
                </a:r>
              </a:p>
              <a:p>
                <a:pPr algn="ctr"/>
                <a:r>
                  <a:rPr lang="en-IN" sz="2000" b="1" dirty="0" smtClean="0">
                    <a:solidFill>
                      <a:srgbClr val="00A3DB"/>
                    </a:solidFill>
                  </a:rPr>
                  <a:t>Framework</a:t>
                </a:r>
                <a:endParaRPr lang="en-IN" sz="2000" b="1" dirty="0">
                  <a:solidFill>
                    <a:srgbClr val="00A3DB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467092" y="5336108"/>
              <a:ext cx="653692" cy="69850"/>
              <a:chOff x="1603375" y="5273675"/>
              <a:chExt cx="653692" cy="6985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603375" y="5273675"/>
                <a:ext cx="69850" cy="698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749335" y="5273675"/>
                <a:ext cx="69850" cy="698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895295" y="5273675"/>
                <a:ext cx="69850" cy="698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041255" y="5273675"/>
                <a:ext cx="69850" cy="698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187217" y="5273675"/>
                <a:ext cx="69850" cy="698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7247796" y="2477894"/>
            <a:ext cx="1820691" cy="3273872"/>
            <a:chOff x="7331747" y="2787456"/>
            <a:chExt cx="1820691" cy="3273872"/>
          </a:xfrm>
        </p:grpSpPr>
        <p:grpSp>
          <p:nvGrpSpPr>
            <p:cNvPr id="43" name="Group 42"/>
            <p:cNvGrpSpPr/>
            <p:nvPr/>
          </p:nvGrpSpPr>
          <p:grpSpPr>
            <a:xfrm>
              <a:off x="7852463" y="5991478"/>
              <a:ext cx="653692" cy="69850"/>
              <a:chOff x="1603375" y="5273675"/>
              <a:chExt cx="653692" cy="6985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1603375" y="5273675"/>
                <a:ext cx="69850" cy="69850"/>
              </a:xfrm>
              <a:prstGeom prst="ellipse">
                <a:avLst/>
              </a:prstGeom>
              <a:ln>
                <a:solidFill>
                  <a:srgbClr val="00A3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749335" y="5273675"/>
                <a:ext cx="69850" cy="69850"/>
              </a:xfrm>
              <a:prstGeom prst="ellipse">
                <a:avLst/>
              </a:prstGeom>
              <a:ln>
                <a:solidFill>
                  <a:srgbClr val="00A3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895295" y="5273675"/>
                <a:ext cx="69850" cy="69850"/>
              </a:xfrm>
              <a:prstGeom prst="ellipse">
                <a:avLst/>
              </a:prstGeom>
              <a:ln>
                <a:solidFill>
                  <a:srgbClr val="00A3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2041255" y="5273675"/>
                <a:ext cx="69850" cy="6985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00A3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187217" y="5273675"/>
                <a:ext cx="69850" cy="69850"/>
              </a:xfrm>
              <a:prstGeom prst="ellipse">
                <a:avLst/>
              </a:prstGeom>
              <a:ln>
                <a:solidFill>
                  <a:srgbClr val="00A3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331747" y="4301069"/>
              <a:ext cx="182069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2000" b="1" dirty="0" smtClean="0">
                  <a:solidFill>
                    <a:srgbClr val="003767"/>
                  </a:solidFill>
                </a:rPr>
                <a:t>OPR as the </a:t>
              </a:r>
            </a:p>
            <a:p>
              <a:pPr algn="ctr"/>
              <a:r>
                <a:rPr lang="en-IN" sz="2000" b="1" dirty="0" smtClean="0">
                  <a:solidFill>
                    <a:srgbClr val="003767"/>
                  </a:solidFill>
                </a:rPr>
                <a:t>independent</a:t>
              </a:r>
            </a:p>
            <a:p>
              <a:pPr algn="ctr"/>
              <a:r>
                <a:rPr lang="en-IN" sz="2000" b="1" dirty="0" smtClean="0">
                  <a:solidFill>
                    <a:srgbClr val="003767"/>
                  </a:solidFill>
                </a:rPr>
                <a:t>oversight body</a:t>
              </a:r>
              <a:r>
                <a:rPr lang="en-IN" sz="2000" b="1" dirty="0" smtClean="0">
                  <a:solidFill>
                    <a:schemeClr val="accent1"/>
                  </a:solidFill>
                </a:rPr>
                <a:t> </a:t>
              </a:r>
            </a:p>
            <a:p>
              <a:pPr algn="ctr"/>
              <a:r>
                <a:rPr lang="en-IN" sz="2000" b="1" dirty="0" smtClean="0">
                  <a:solidFill>
                    <a:schemeClr val="accent1"/>
                  </a:solidFill>
                </a:rPr>
                <a:t>2019 </a:t>
              </a:r>
              <a:endParaRPr lang="en-IN" sz="20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7547635" y="2787456"/>
              <a:ext cx="1348873" cy="1348873"/>
              <a:chOff x="11044243" y="149694"/>
              <a:chExt cx="1348873" cy="134887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1044243" y="149694"/>
                <a:ext cx="1348873" cy="1348873"/>
              </a:xfrm>
              <a:prstGeom prst="ellipse">
                <a:avLst/>
              </a:prstGeom>
              <a:solidFill>
                <a:srgbClr val="003767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735"/>
              <a:stretch/>
            </p:blipFill>
            <p:spPr>
              <a:xfrm>
                <a:off x="11382200" y="364783"/>
                <a:ext cx="757021" cy="931554"/>
              </a:xfrm>
              <a:prstGeom prst="rect">
                <a:avLst/>
              </a:pr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3081430" y="2779712"/>
            <a:ext cx="1727250" cy="2768355"/>
            <a:chOff x="3081430" y="2779712"/>
            <a:chExt cx="1727250" cy="2768355"/>
          </a:xfrm>
        </p:grpSpPr>
        <p:grpSp>
          <p:nvGrpSpPr>
            <p:cNvPr id="24" name="Group 23"/>
            <p:cNvGrpSpPr/>
            <p:nvPr/>
          </p:nvGrpSpPr>
          <p:grpSpPr>
            <a:xfrm>
              <a:off x="3592133" y="2779712"/>
              <a:ext cx="662718" cy="2768355"/>
              <a:chOff x="3136540" y="3300450"/>
              <a:chExt cx="662718" cy="276835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3136540" y="5998955"/>
                <a:ext cx="653692" cy="69850"/>
                <a:chOff x="1603375" y="5273675"/>
                <a:chExt cx="653692" cy="6985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603375" y="5273675"/>
                  <a:ext cx="69850" cy="698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749335" y="5273675"/>
                  <a:ext cx="69850" cy="6985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895295" y="5273675"/>
                  <a:ext cx="69850" cy="698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2041255" y="5273675"/>
                  <a:ext cx="69850" cy="698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187217" y="5273675"/>
                  <a:ext cx="69850" cy="698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>
                <a:off x="3250074" y="3300450"/>
                <a:ext cx="549184" cy="519588"/>
                <a:chOff x="9440862" y="1761066"/>
                <a:chExt cx="530225" cy="501651"/>
              </a:xfrm>
              <a:solidFill>
                <a:schemeClr val="bg1"/>
              </a:solidFill>
            </p:grpSpPr>
            <p:sp>
              <p:nvSpPr>
                <p:cNvPr id="109" name="Freeform 133"/>
                <p:cNvSpPr>
                  <a:spLocks/>
                </p:cNvSpPr>
                <p:nvPr/>
              </p:nvSpPr>
              <p:spPr bwMode="auto">
                <a:xfrm>
                  <a:off x="9440862" y="1772179"/>
                  <a:ext cx="419100" cy="490538"/>
                </a:xfrm>
                <a:custGeom>
                  <a:avLst/>
                  <a:gdLst>
                    <a:gd name="T0" fmla="*/ 28 w 264"/>
                    <a:gd name="T1" fmla="*/ 0 h 309"/>
                    <a:gd name="T2" fmla="*/ 234 w 264"/>
                    <a:gd name="T3" fmla="*/ 0 h 309"/>
                    <a:gd name="T4" fmla="*/ 242 w 264"/>
                    <a:gd name="T5" fmla="*/ 1 h 309"/>
                    <a:gd name="T6" fmla="*/ 250 w 264"/>
                    <a:gd name="T7" fmla="*/ 5 h 309"/>
                    <a:gd name="T8" fmla="*/ 225 w 264"/>
                    <a:gd name="T9" fmla="*/ 33 h 309"/>
                    <a:gd name="T10" fmla="*/ 218 w 264"/>
                    <a:gd name="T11" fmla="*/ 30 h 309"/>
                    <a:gd name="T12" fmla="*/ 212 w 264"/>
                    <a:gd name="T13" fmla="*/ 28 h 309"/>
                    <a:gd name="T14" fmla="*/ 52 w 264"/>
                    <a:gd name="T15" fmla="*/ 28 h 309"/>
                    <a:gd name="T16" fmla="*/ 46 w 264"/>
                    <a:gd name="T17" fmla="*/ 30 h 309"/>
                    <a:gd name="T18" fmla="*/ 39 w 264"/>
                    <a:gd name="T19" fmla="*/ 33 h 309"/>
                    <a:gd name="T20" fmla="*/ 33 w 264"/>
                    <a:gd name="T21" fmla="*/ 38 h 309"/>
                    <a:gd name="T22" fmla="*/ 30 w 264"/>
                    <a:gd name="T23" fmla="*/ 44 h 309"/>
                    <a:gd name="T24" fmla="*/ 30 w 264"/>
                    <a:gd name="T25" fmla="*/ 52 h 309"/>
                    <a:gd name="T26" fmla="*/ 30 w 264"/>
                    <a:gd name="T27" fmla="*/ 257 h 309"/>
                    <a:gd name="T28" fmla="*/ 30 w 264"/>
                    <a:gd name="T29" fmla="*/ 263 h 309"/>
                    <a:gd name="T30" fmla="*/ 33 w 264"/>
                    <a:gd name="T31" fmla="*/ 268 h 309"/>
                    <a:gd name="T32" fmla="*/ 36 w 264"/>
                    <a:gd name="T33" fmla="*/ 273 h 309"/>
                    <a:gd name="T34" fmla="*/ 41 w 264"/>
                    <a:gd name="T35" fmla="*/ 276 h 309"/>
                    <a:gd name="T36" fmla="*/ 46 w 264"/>
                    <a:gd name="T37" fmla="*/ 277 h 309"/>
                    <a:gd name="T38" fmla="*/ 52 w 264"/>
                    <a:gd name="T39" fmla="*/ 279 h 309"/>
                    <a:gd name="T40" fmla="*/ 212 w 264"/>
                    <a:gd name="T41" fmla="*/ 279 h 309"/>
                    <a:gd name="T42" fmla="*/ 218 w 264"/>
                    <a:gd name="T43" fmla="*/ 277 h 309"/>
                    <a:gd name="T44" fmla="*/ 223 w 264"/>
                    <a:gd name="T45" fmla="*/ 276 h 309"/>
                    <a:gd name="T46" fmla="*/ 228 w 264"/>
                    <a:gd name="T47" fmla="*/ 273 h 309"/>
                    <a:gd name="T48" fmla="*/ 231 w 264"/>
                    <a:gd name="T49" fmla="*/ 268 h 309"/>
                    <a:gd name="T50" fmla="*/ 234 w 264"/>
                    <a:gd name="T51" fmla="*/ 263 h 309"/>
                    <a:gd name="T52" fmla="*/ 236 w 264"/>
                    <a:gd name="T53" fmla="*/ 257 h 309"/>
                    <a:gd name="T54" fmla="*/ 236 w 264"/>
                    <a:gd name="T55" fmla="*/ 181 h 309"/>
                    <a:gd name="T56" fmla="*/ 236 w 264"/>
                    <a:gd name="T57" fmla="*/ 179 h 309"/>
                    <a:gd name="T58" fmla="*/ 236 w 264"/>
                    <a:gd name="T59" fmla="*/ 178 h 309"/>
                    <a:gd name="T60" fmla="*/ 239 w 264"/>
                    <a:gd name="T61" fmla="*/ 174 h 309"/>
                    <a:gd name="T62" fmla="*/ 264 w 264"/>
                    <a:gd name="T63" fmla="*/ 147 h 309"/>
                    <a:gd name="T64" fmla="*/ 264 w 264"/>
                    <a:gd name="T65" fmla="*/ 279 h 309"/>
                    <a:gd name="T66" fmla="*/ 260 w 264"/>
                    <a:gd name="T67" fmla="*/ 295 h 309"/>
                    <a:gd name="T68" fmla="*/ 250 w 264"/>
                    <a:gd name="T69" fmla="*/ 304 h 309"/>
                    <a:gd name="T70" fmla="*/ 234 w 264"/>
                    <a:gd name="T71" fmla="*/ 309 h 309"/>
                    <a:gd name="T72" fmla="*/ 30 w 264"/>
                    <a:gd name="T73" fmla="*/ 309 h 309"/>
                    <a:gd name="T74" fmla="*/ 14 w 264"/>
                    <a:gd name="T75" fmla="*/ 304 h 309"/>
                    <a:gd name="T76" fmla="*/ 4 w 264"/>
                    <a:gd name="T77" fmla="*/ 295 h 309"/>
                    <a:gd name="T78" fmla="*/ 0 w 264"/>
                    <a:gd name="T79" fmla="*/ 279 h 309"/>
                    <a:gd name="T80" fmla="*/ 0 w 264"/>
                    <a:gd name="T81" fmla="*/ 28 h 309"/>
                    <a:gd name="T82" fmla="*/ 3 w 264"/>
                    <a:gd name="T83" fmla="*/ 14 h 309"/>
                    <a:gd name="T84" fmla="*/ 14 w 264"/>
                    <a:gd name="T85" fmla="*/ 5 h 309"/>
                    <a:gd name="T86" fmla="*/ 28 w 264"/>
                    <a:gd name="T87" fmla="*/ 0 h 3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64" h="309">
                      <a:moveTo>
                        <a:pt x="28" y="0"/>
                      </a:moveTo>
                      <a:lnTo>
                        <a:pt x="234" y="0"/>
                      </a:lnTo>
                      <a:lnTo>
                        <a:pt x="242" y="1"/>
                      </a:lnTo>
                      <a:lnTo>
                        <a:pt x="250" y="5"/>
                      </a:lnTo>
                      <a:lnTo>
                        <a:pt x="225" y="33"/>
                      </a:lnTo>
                      <a:lnTo>
                        <a:pt x="218" y="30"/>
                      </a:lnTo>
                      <a:lnTo>
                        <a:pt x="212" y="28"/>
                      </a:lnTo>
                      <a:lnTo>
                        <a:pt x="52" y="28"/>
                      </a:lnTo>
                      <a:lnTo>
                        <a:pt x="46" y="30"/>
                      </a:lnTo>
                      <a:lnTo>
                        <a:pt x="39" y="33"/>
                      </a:lnTo>
                      <a:lnTo>
                        <a:pt x="33" y="38"/>
                      </a:lnTo>
                      <a:lnTo>
                        <a:pt x="30" y="44"/>
                      </a:lnTo>
                      <a:lnTo>
                        <a:pt x="30" y="52"/>
                      </a:lnTo>
                      <a:lnTo>
                        <a:pt x="30" y="257"/>
                      </a:lnTo>
                      <a:lnTo>
                        <a:pt x="30" y="263"/>
                      </a:lnTo>
                      <a:lnTo>
                        <a:pt x="33" y="268"/>
                      </a:lnTo>
                      <a:lnTo>
                        <a:pt x="36" y="273"/>
                      </a:lnTo>
                      <a:lnTo>
                        <a:pt x="41" y="276"/>
                      </a:lnTo>
                      <a:lnTo>
                        <a:pt x="46" y="277"/>
                      </a:lnTo>
                      <a:lnTo>
                        <a:pt x="52" y="279"/>
                      </a:lnTo>
                      <a:lnTo>
                        <a:pt x="212" y="279"/>
                      </a:lnTo>
                      <a:lnTo>
                        <a:pt x="218" y="277"/>
                      </a:lnTo>
                      <a:lnTo>
                        <a:pt x="223" y="276"/>
                      </a:lnTo>
                      <a:lnTo>
                        <a:pt x="228" y="273"/>
                      </a:lnTo>
                      <a:lnTo>
                        <a:pt x="231" y="268"/>
                      </a:lnTo>
                      <a:lnTo>
                        <a:pt x="234" y="263"/>
                      </a:lnTo>
                      <a:lnTo>
                        <a:pt x="236" y="257"/>
                      </a:lnTo>
                      <a:lnTo>
                        <a:pt x="236" y="181"/>
                      </a:lnTo>
                      <a:lnTo>
                        <a:pt x="236" y="179"/>
                      </a:lnTo>
                      <a:lnTo>
                        <a:pt x="236" y="178"/>
                      </a:lnTo>
                      <a:lnTo>
                        <a:pt x="239" y="174"/>
                      </a:lnTo>
                      <a:lnTo>
                        <a:pt x="264" y="147"/>
                      </a:lnTo>
                      <a:lnTo>
                        <a:pt x="264" y="279"/>
                      </a:lnTo>
                      <a:lnTo>
                        <a:pt x="260" y="295"/>
                      </a:lnTo>
                      <a:lnTo>
                        <a:pt x="250" y="304"/>
                      </a:lnTo>
                      <a:lnTo>
                        <a:pt x="234" y="309"/>
                      </a:lnTo>
                      <a:lnTo>
                        <a:pt x="30" y="309"/>
                      </a:lnTo>
                      <a:lnTo>
                        <a:pt x="14" y="304"/>
                      </a:lnTo>
                      <a:lnTo>
                        <a:pt x="4" y="295"/>
                      </a:lnTo>
                      <a:lnTo>
                        <a:pt x="0" y="279"/>
                      </a:lnTo>
                      <a:lnTo>
                        <a:pt x="0" y="28"/>
                      </a:lnTo>
                      <a:lnTo>
                        <a:pt x="3" y="14"/>
                      </a:lnTo>
                      <a:lnTo>
                        <a:pt x="14" y="5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Freeform 134"/>
                <p:cNvSpPr>
                  <a:spLocks/>
                </p:cNvSpPr>
                <p:nvPr/>
              </p:nvSpPr>
              <p:spPr bwMode="auto">
                <a:xfrm>
                  <a:off x="9523412" y="1880129"/>
                  <a:ext cx="223838" cy="46038"/>
                </a:xfrm>
                <a:custGeom>
                  <a:avLst/>
                  <a:gdLst>
                    <a:gd name="T0" fmla="*/ 16 w 141"/>
                    <a:gd name="T1" fmla="*/ 0 h 29"/>
                    <a:gd name="T2" fmla="*/ 141 w 141"/>
                    <a:gd name="T3" fmla="*/ 0 h 29"/>
                    <a:gd name="T4" fmla="*/ 114 w 141"/>
                    <a:gd name="T5" fmla="*/ 29 h 29"/>
                    <a:gd name="T6" fmla="*/ 16 w 141"/>
                    <a:gd name="T7" fmla="*/ 29 h 29"/>
                    <a:gd name="T8" fmla="*/ 11 w 141"/>
                    <a:gd name="T9" fmla="*/ 27 h 29"/>
                    <a:gd name="T10" fmla="*/ 6 w 141"/>
                    <a:gd name="T11" fmla="*/ 25 h 29"/>
                    <a:gd name="T12" fmla="*/ 3 w 141"/>
                    <a:gd name="T13" fmla="*/ 22 h 29"/>
                    <a:gd name="T14" fmla="*/ 1 w 141"/>
                    <a:gd name="T15" fmla="*/ 19 h 29"/>
                    <a:gd name="T16" fmla="*/ 0 w 141"/>
                    <a:gd name="T17" fmla="*/ 14 h 29"/>
                    <a:gd name="T18" fmla="*/ 1 w 141"/>
                    <a:gd name="T19" fmla="*/ 10 h 29"/>
                    <a:gd name="T20" fmla="*/ 3 w 141"/>
                    <a:gd name="T21" fmla="*/ 6 h 29"/>
                    <a:gd name="T22" fmla="*/ 6 w 141"/>
                    <a:gd name="T23" fmla="*/ 3 h 29"/>
                    <a:gd name="T24" fmla="*/ 11 w 141"/>
                    <a:gd name="T25" fmla="*/ 0 h 29"/>
                    <a:gd name="T26" fmla="*/ 16 w 141"/>
                    <a:gd name="T2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1" h="29">
                      <a:moveTo>
                        <a:pt x="16" y="0"/>
                      </a:moveTo>
                      <a:lnTo>
                        <a:pt x="141" y="0"/>
                      </a:lnTo>
                      <a:lnTo>
                        <a:pt x="114" y="29"/>
                      </a:lnTo>
                      <a:lnTo>
                        <a:pt x="16" y="29"/>
                      </a:lnTo>
                      <a:lnTo>
                        <a:pt x="11" y="27"/>
                      </a:lnTo>
                      <a:lnTo>
                        <a:pt x="6" y="25"/>
                      </a:lnTo>
                      <a:lnTo>
                        <a:pt x="3" y="22"/>
                      </a:lnTo>
                      <a:lnTo>
                        <a:pt x="1" y="19"/>
                      </a:lnTo>
                      <a:lnTo>
                        <a:pt x="0" y="14"/>
                      </a:lnTo>
                      <a:lnTo>
                        <a:pt x="1" y="10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1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Freeform 135"/>
                <p:cNvSpPr>
                  <a:spLocks/>
                </p:cNvSpPr>
                <p:nvPr/>
              </p:nvSpPr>
              <p:spPr bwMode="auto">
                <a:xfrm>
                  <a:off x="9523412" y="1956329"/>
                  <a:ext cx="155575" cy="47625"/>
                </a:xfrm>
                <a:custGeom>
                  <a:avLst/>
                  <a:gdLst>
                    <a:gd name="T0" fmla="*/ 16 w 98"/>
                    <a:gd name="T1" fmla="*/ 0 h 30"/>
                    <a:gd name="T2" fmla="*/ 98 w 98"/>
                    <a:gd name="T3" fmla="*/ 0 h 30"/>
                    <a:gd name="T4" fmla="*/ 98 w 98"/>
                    <a:gd name="T5" fmla="*/ 1 h 30"/>
                    <a:gd name="T6" fmla="*/ 98 w 98"/>
                    <a:gd name="T7" fmla="*/ 1 h 30"/>
                    <a:gd name="T8" fmla="*/ 90 w 98"/>
                    <a:gd name="T9" fmla="*/ 30 h 30"/>
                    <a:gd name="T10" fmla="*/ 16 w 98"/>
                    <a:gd name="T11" fmla="*/ 30 h 30"/>
                    <a:gd name="T12" fmla="*/ 9 w 98"/>
                    <a:gd name="T13" fmla="*/ 28 h 30"/>
                    <a:gd name="T14" fmla="*/ 5 w 98"/>
                    <a:gd name="T15" fmla="*/ 25 h 30"/>
                    <a:gd name="T16" fmla="*/ 1 w 98"/>
                    <a:gd name="T17" fmla="*/ 20 h 30"/>
                    <a:gd name="T18" fmla="*/ 0 w 98"/>
                    <a:gd name="T19" fmla="*/ 16 h 30"/>
                    <a:gd name="T20" fmla="*/ 1 w 98"/>
                    <a:gd name="T21" fmla="*/ 9 h 30"/>
                    <a:gd name="T22" fmla="*/ 5 w 98"/>
                    <a:gd name="T23" fmla="*/ 4 h 30"/>
                    <a:gd name="T24" fmla="*/ 9 w 98"/>
                    <a:gd name="T25" fmla="*/ 1 h 30"/>
                    <a:gd name="T26" fmla="*/ 16 w 98"/>
                    <a:gd name="T2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8" h="30">
                      <a:moveTo>
                        <a:pt x="16" y="0"/>
                      </a:moveTo>
                      <a:lnTo>
                        <a:pt x="98" y="0"/>
                      </a:lnTo>
                      <a:lnTo>
                        <a:pt x="98" y="1"/>
                      </a:lnTo>
                      <a:lnTo>
                        <a:pt x="98" y="1"/>
                      </a:lnTo>
                      <a:lnTo>
                        <a:pt x="90" y="30"/>
                      </a:lnTo>
                      <a:lnTo>
                        <a:pt x="16" y="30"/>
                      </a:lnTo>
                      <a:lnTo>
                        <a:pt x="9" y="28"/>
                      </a:lnTo>
                      <a:lnTo>
                        <a:pt x="5" y="25"/>
                      </a:lnTo>
                      <a:lnTo>
                        <a:pt x="1" y="20"/>
                      </a:lnTo>
                      <a:lnTo>
                        <a:pt x="0" y="16"/>
                      </a:lnTo>
                      <a:lnTo>
                        <a:pt x="1" y="9"/>
                      </a:lnTo>
                      <a:lnTo>
                        <a:pt x="5" y="4"/>
                      </a:lnTo>
                      <a:lnTo>
                        <a:pt x="9" y="1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136"/>
                <p:cNvSpPr>
                  <a:spLocks/>
                </p:cNvSpPr>
                <p:nvPr/>
              </p:nvSpPr>
              <p:spPr bwMode="auto">
                <a:xfrm>
                  <a:off x="9523412" y="2034116"/>
                  <a:ext cx="128588" cy="47625"/>
                </a:xfrm>
                <a:custGeom>
                  <a:avLst/>
                  <a:gdLst>
                    <a:gd name="T0" fmla="*/ 16 w 81"/>
                    <a:gd name="T1" fmla="*/ 0 h 30"/>
                    <a:gd name="T2" fmla="*/ 66 w 81"/>
                    <a:gd name="T3" fmla="*/ 0 h 30"/>
                    <a:gd name="T4" fmla="*/ 68 w 81"/>
                    <a:gd name="T5" fmla="*/ 0 h 30"/>
                    <a:gd name="T6" fmla="*/ 73 w 81"/>
                    <a:gd name="T7" fmla="*/ 1 h 30"/>
                    <a:gd name="T8" fmla="*/ 78 w 81"/>
                    <a:gd name="T9" fmla="*/ 5 h 30"/>
                    <a:gd name="T10" fmla="*/ 79 w 81"/>
                    <a:gd name="T11" fmla="*/ 9 h 30"/>
                    <a:gd name="T12" fmla="*/ 81 w 81"/>
                    <a:gd name="T13" fmla="*/ 14 h 30"/>
                    <a:gd name="T14" fmla="*/ 79 w 81"/>
                    <a:gd name="T15" fmla="*/ 19 h 30"/>
                    <a:gd name="T16" fmla="*/ 78 w 81"/>
                    <a:gd name="T17" fmla="*/ 24 h 30"/>
                    <a:gd name="T18" fmla="*/ 74 w 81"/>
                    <a:gd name="T19" fmla="*/ 27 h 30"/>
                    <a:gd name="T20" fmla="*/ 71 w 81"/>
                    <a:gd name="T21" fmla="*/ 28 h 30"/>
                    <a:gd name="T22" fmla="*/ 66 w 81"/>
                    <a:gd name="T23" fmla="*/ 30 h 30"/>
                    <a:gd name="T24" fmla="*/ 16 w 81"/>
                    <a:gd name="T25" fmla="*/ 30 h 30"/>
                    <a:gd name="T26" fmla="*/ 9 w 81"/>
                    <a:gd name="T27" fmla="*/ 28 h 30"/>
                    <a:gd name="T28" fmla="*/ 5 w 81"/>
                    <a:gd name="T29" fmla="*/ 25 h 30"/>
                    <a:gd name="T30" fmla="*/ 1 w 81"/>
                    <a:gd name="T31" fmla="*/ 20 h 30"/>
                    <a:gd name="T32" fmla="*/ 0 w 81"/>
                    <a:gd name="T33" fmla="*/ 16 h 30"/>
                    <a:gd name="T34" fmla="*/ 1 w 81"/>
                    <a:gd name="T35" fmla="*/ 9 h 30"/>
                    <a:gd name="T36" fmla="*/ 5 w 81"/>
                    <a:gd name="T37" fmla="*/ 5 h 30"/>
                    <a:gd name="T38" fmla="*/ 9 w 81"/>
                    <a:gd name="T39" fmla="*/ 1 h 30"/>
                    <a:gd name="T40" fmla="*/ 16 w 81"/>
                    <a:gd name="T41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1" h="30">
                      <a:moveTo>
                        <a:pt x="16" y="0"/>
                      </a:moveTo>
                      <a:lnTo>
                        <a:pt x="66" y="0"/>
                      </a:lnTo>
                      <a:lnTo>
                        <a:pt x="68" y="0"/>
                      </a:lnTo>
                      <a:lnTo>
                        <a:pt x="73" y="1"/>
                      </a:lnTo>
                      <a:lnTo>
                        <a:pt x="78" y="5"/>
                      </a:lnTo>
                      <a:lnTo>
                        <a:pt x="79" y="9"/>
                      </a:lnTo>
                      <a:lnTo>
                        <a:pt x="81" y="14"/>
                      </a:lnTo>
                      <a:lnTo>
                        <a:pt x="79" y="19"/>
                      </a:lnTo>
                      <a:lnTo>
                        <a:pt x="78" y="24"/>
                      </a:lnTo>
                      <a:lnTo>
                        <a:pt x="74" y="27"/>
                      </a:lnTo>
                      <a:lnTo>
                        <a:pt x="71" y="28"/>
                      </a:lnTo>
                      <a:lnTo>
                        <a:pt x="66" y="30"/>
                      </a:lnTo>
                      <a:lnTo>
                        <a:pt x="16" y="30"/>
                      </a:lnTo>
                      <a:lnTo>
                        <a:pt x="9" y="28"/>
                      </a:lnTo>
                      <a:lnTo>
                        <a:pt x="5" y="25"/>
                      </a:lnTo>
                      <a:lnTo>
                        <a:pt x="1" y="20"/>
                      </a:lnTo>
                      <a:lnTo>
                        <a:pt x="0" y="16"/>
                      </a:lnTo>
                      <a:lnTo>
                        <a:pt x="1" y="9"/>
                      </a:lnTo>
                      <a:lnTo>
                        <a:pt x="5" y="5"/>
                      </a:lnTo>
                      <a:lnTo>
                        <a:pt x="9" y="1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37"/>
                <p:cNvSpPr>
                  <a:spLocks noEditPoints="1"/>
                </p:cNvSpPr>
                <p:nvPr/>
              </p:nvSpPr>
              <p:spPr bwMode="auto">
                <a:xfrm>
                  <a:off x="9717087" y="1761066"/>
                  <a:ext cx="254000" cy="265113"/>
                </a:xfrm>
                <a:custGeom>
                  <a:avLst/>
                  <a:gdLst>
                    <a:gd name="T0" fmla="*/ 90 w 160"/>
                    <a:gd name="T1" fmla="*/ 46 h 167"/>
                    <a:gd name="T2" fmla="*/ 89 w 160"/>
                    <a:gd name="T3" fmla="*/ 46 h 167"/>
                    <a:gd name="T4" fmla="*/ 87 w 160"/>
                    <a:gd name="T5" fmla="*/ 48 h 167"/>
                    <a:gd name="T6" fmla="*/ 25 w 160"/>
                    <a:gd name="T7" fmla="*/ 115 h 167"/>
                    <a:gd name="T8" fmla="*/ 25 w 160"/>
                    <a:gd name="T9" fmla="*/ 118 h 167"/>
                    <a:gd name="T10" fmla="*/ 25 w 160"/>
                    <a:gd name="T11" fmla="*/ 119 h 167"/>
                    <a:gd name="T12" fmla="*/ 25 w 160"/>
                    <a:gd name="T13" fmla="*/ 121 h 167"/>
                    <a:gd name="T14" fmla="*/ 29 w 160"/>
                    <a:gd name="T15" fmla="*/ 124 h 167"/>
                    <a:gd name="T16" fmla="*/ 30 w 160"/>
                    <a:gd name="T17" fmla="*/ 124 h 167"/>
                    <a:gd name="T18" fmla="*/ 32 w 160"/>
                    <a:gd name="T19" fmla="*/ 126 h 167"/>
                    <a:gd name="T20" fmla="*/ 33 w 160"/>
                    <a:gd name="T21" fmla="*/ 124 h 167"/>
                    <a:gd name="T22" fmla="*/ 35 w 160"/>
                    <a:gd name="T23" fmla="*/ 124 h 167"/>
                    <a:gd name="T24" fmla="*/ 97 w 160"/>
                    <a:gd name="T25" fmla="*/ 56 h 167"/>
                    <a:gd name="T26" fmla="*/ 97 w 160"/>
                    <a:gd name="T27" fmla="*/ 54 h 167"/>
                    <a:gd name="T28" fmla="*/ 97 w 160"/>
                    <a:gd name="T29" fmla="*/ 51 h 167"/>
                    <a:gd name="T30" fmla="*/ 95 w 160"/>
                    <a:gd name="T31" fmla="*/ 50 h 167"/>
                    <a:gd name="T32" fmla="*/ 94 w 160"/>
                    <a:gd name="T33" fmla="*/ 46 h 167"/>
                    <a:gd name="T34" fmla="*/ 92 w 160"/>
                    <a:gd name="T35" fmla="*/ 46 h 167"/>
                    <a:gd name="T36" fmla="*/ 90 w 160"/>
                    <a:gd name="T37" fmla="*/ 46 h 167"/>
                    <a:gd name="T38" fmla="*/ 113 w 160"/>
                    <a:gd name="T39" fmla="*/ 23 h 167"/>
                    <a:gd name="T40" fmla="*/ 109 w 160"/>
                    <a:gd name="T41" fmla="*/ 23 h 167"/>
                    <a:gd name="T42" fmla="*/ 108 w 160"/>
                    <a:gd name="T43" fmla="*/ 24 h 167"/>
                    <a:gd name="T44" fmla="*/ 103 w 160"/>
                    <a:gd name="T45" fmla="*/ 29 h 167"/>
                    <a:gd name="T46" fmla="*/ 101 w 160"/>
                    <a:gd name="T47" fmla="*/ 31 h 167"/>
                    <a:gd name="T48" fmla="*/ 101 w 160"/>
                    <a:gd name="T49" fmla="*/ 32 h 167"/>
                    <a:gd name="T50" fmla="*/ 101 w 160"/>
                    <a:gd name="T51" fmla="*/ 34 h 167"/>
                    <a:gd name="T52" fmla="*/ 103 w 160"/>
                    <a:gd name="T53" fmla="*/ 35 h 167"/>
                    <a:gd name="T54" fmla="*/ 106 w 160"/>
                    <a:gd name="T55" fmla="*/ 39 h 167"/>
                    <a:gd name="T56" fmla="*/ 108 w 160"/>
                    <a:gd name="T57" fmla="*/ 40 h 167"/>
                    <a:gd name="T58" fmla="*/ 109 w 160"/>
                    <a:gd name="T59" fmla="*/ 40 h 167"/>
                    <a:gd name="T60" fmla="*/ 111 w 160"/>
                    <a:gd name="T61" fmla="*/ 39 h 167"/>
                    <a:gd name="T62" fmla="*/ 113 w 160"/>
                    <a:gd name="T63" fmla="*/ 39 h 167"/>
                    <a:gd name="T64" fmla="*/ 117 w 160"/>
                    <a:gd name="T65" fmla="*/ 32 h 167"/>
                    <a:gd name="T66" fmla="*/ 119 w 160"/>
                    <a:gd name="T67" fmla="*/ 31 h 167"/>
                    <a:gd name="T68" fmla="*/ 117 w 160"/>
                    <a:gd name="T69" fmla="*/ 27 h 167"/>
                    <a:gd name="T70" fmla="*/ 117 w 160"/>
                    <a:gd name="T71" fmla="*/ 26 h 167"/>
                    <a:gd name="T72" fmla="*/ 114 w 160"/>
                    <a:gd name="T73" fmla="*/ 24 h 167"/>
                    <a:gd name="T74" fmla="*/ 113 w 160"/>
                    <a:gd name="T75" fmla="*/ 23 h 167"/>
                    <a:gd name="T76" fmla="*/ 109 w 160"/>
                    <a:gd name="T77" fmla="*/ 0 h 167"/>
                    <a:gd name="T78" fmla="*/ 160 w 160"/>
                    <a:gd name="T79" fmla="*/ 45 h 167"/>
                    <a:gd name="T80" fmla="*/ 152 w 160"/>
                    <a:gd name="T81" fmla="*/ 54 h 167"/>
                    <a:gd name="T82" fmla="*/ 59 w 160"/>
                    <a:gd name="T83" fmla="*/ 159 h 167"/>
                    <a:gd name="T84" fmla="*/ 52 w 160"/>
                    <a:gd name="T85" fmla="*/ 167 h 167"/>
                    <a:gd name="T86" fmla="*/ 0 w 160"/>
                    <a:gd name="T87" fmla="*/ 121 h 167"/>
                    <a:gd name="T88" fmla="*/ 6 w 160"/>
                    <a:gd name="T89" fmla="*/ 113 h 167"/>
                    <a:gd name="T90" fmla="*/ 101 w 160"/>
                    <a:gd name="T91" fmla="*/ 8 h 167"/>
                    <a:gd name="T92" fmla="*/ 109 w 160"/>
                    <a:gd name="T93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60" h="167">
                      <a:moveTo>
                        <a:pt x="90" y="46"/>
                      </a:moveTo>
                      <a:lnTo>
                        <a:pt x="89" y="46"/>
                      </a:lnTo>
                      <a:lnTo>
                        <a:pt x="87" y="48"/>
                      </a:lnTo>
                      <a:lnTo>
                        <a:pt x="25" y="115"/>
                      </a:lnTo>
                      <a:lnTo>
                        <a:pt x="25" y="118"/>
                      </a:lnTo>
                      <a:lnTo>
                        <a:pt x="25" y="119"/>
                      </a:lnTo>
                      <a:lnTo>
                        <a:pt x="25" y="121"/>
                      </a:lnTo>
                      <a:lnTo>
                        <a:pt x="29" y="124"/>
                      </a:lnTo>
                      <a:lnTo>
                        <a:pt x="30" y="124"/>
                      </a:lnTo>
                      <a:lnTo>
                        <a:pt x="32" y="126"/>
                      </a:lnTo>
                      <a:lnTo>
                        <a:pt x="33" y="124"/>
                      </a:lnTo>
                      <a:lnTo>
                        <a:pt x="35" y="124"/>
                      </a:lnTo>
                      <a:lnTo>
                        <a:pt x="97" y="56"/>
                      </a:lnTo>
                      <a:lnTo>
                        <a:pt x="97" y="54"/>
                      </a:lnTo>
                      <a:lnTo>
                        <a:pt x="97" y="51"/>
                      </a:lnTo>
                      <a:lnTo>
                        <a:pt x="95" y="50"/>
                      </a:lnTo>
                      <a:lnTo>
                        <a:pt x="94" y="46"/>
                      </a:lnTo>
                      <a:lnTo>
                        <a:pt x="92" y="46"/>
                      </a:lnTo>
                      <a:lnTo>
                        <a:pt x="90" y="46"/>
                      </a:lnTo>
                      <a:close/>
                      <a:moveTo>
                        <a:pt x="113" y="23"/>
                      </a:moveTo>
                      <a:lnTo>
                        <a:pt x="109" y="23"/>
                      </a:lnTo>
                      <a:lnTo>
                        <a:pt x="108" y="24"/>
                      </a:lnTo>
                      <a:lnTo>
                        <a:pt x="103" y="29"/>
                      </a:lnTo>
                      <a:lnTo>
                        <a:pt x="101" y="31"/>
                      </a:lnTo>
                      <a:lnTo>
                        <a:pt x="101" y="32"/>
                      </a:lnTo>
                      <a:lnTo>
                        <a:pt x="101" y="34"/>
                      </a:lnTo>
                      <a:lnTo>
                        <a:pt x="103" y="35"/>
                      </a:lnTo>
                      <a:lnTo>
                        <a:pt x="106" y="39"/>
                      </a:lnTo>
                      <a:lnTo>
                        <a:pt x="108" y="40"/>
                      </a:lnTo>
                      <a:lnTo>
                        <a:pt x="109" y="40"/>
                      </a:lnTo>
                      <a:lnTo>
                        <a:pt x="111" y="39"/>
                      </a:lnTo>
                      <a:lnTo>
                        <a:pt x="113" y="39"/>
                      </a:lnTo>
                      <a:lnTo>
                        <a:pt x="117" y="32"/>
                      </a:lnTo>
                      <a:lnTo>
                        <a:pt x="119" y="31"/>
                      </a:lnTo>
                      <a:lnTo>
                        <a:pt x="117" y="27"/>
                      </a:lnTo>
                      <a:lnTo>
                        <a:pt x="117" y="26"/>
                      </a:lnTo>
                      <a:lnTo>
                        <a:pt x="114" y="24"/>
                      </a:lnTo>
                      <a:lnTo>
                        <a:pt x="113" y="23"/>
                      </a:lnTo>
                      <a:close/>
                      <a:moveTo>
                        <a:pt x="109" y="0"/>
                      </a:moveTo>
                      <a:lnTo>
                        <a:pt x="160" y="45"/>
                      </a:lnTo>
                      <a:lnTo>
                        <a:pt x="152" y="54"/>
                      </a:lnTo>
                      <a:lnTo>
                        <a:pt x="59" y="159"/>
                      </a:lnTo>
                      <a:lnTo>
                        <a:pt x="52" y="167"/>
                      </a:lnTo>
                      <a:lnTo>
                        <a:pt x="0" y="121"/>
                      </a:lnTo>
                      <a:lnTo>
                        <a:pt x="6" y="113"/>
                      </a:lnTo>
                      <a:lnTo>
                        <a:pt x="101" y="8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Freeform 138"/>
                <p:cNvSpPr>
                  <a:spLocks noEditPoints="1"/>
                </p:cNvSpPr>
                <p:nvPr/>
              </p:nvSpPr>
              <p:spPr bwMode="auto">
                <a:xfrm>
                  <a:off x="9678987" y="1962679"/>
                  <a:ext cx="111125" cy="111125"/>
                </a:xfrm>
                <a:custGeom>
                  <a:avLst/>
                  <a:gdLst>
                    <a:gd name="T0" fmla="*/ 22 w 70"/>
                    <a:gd name="T1" fmla="*/ 16 h 70"/>
                    <a:gd name="T2" fmla="*/ 16 w 70"/>
                    <a:gd name="T3" fmla="*/ 40 h 70"/>
                    <a:gd name="T4" fmla="*/ 30 w 70"/>
                    <a:gd name="T5" fmla="*/ 53 h 70"/>
                    <a:gd name="T6" fmla="*/ 53 w 70"/>
                    <a:gd name="T7" fmla="*/ 43 h 70"/>
                    <a:gd name="T8" fmla="*/ 22 w 70"/>
                    <a:gd name="T9" fmla="*/ 16 h 70"/>
                    <a:gd name="T10" fmla="*/ 19 w 70"/>
                    <a:gd name="T11" fmla="*/ 0 h 70"/>
                    <a:gd name="T12" fmla="*/ 70 w 70"/>
                    <a:gd name="T13" fmla="*/ 46 h 70"/>
                    <a:gd name="T14" fmla="*/ 11 w 70"/>
                    <a:gd name="T15" fmla="*/ 70 h 70"/>
                    <a:gd name="T16" fmla="*/ 7 w 70"/>
                    <a:gd name="T17" fmla="*/ 70 h 70"/>
                    <a:gd name="T18" fmla="*/ 3 w 70"/>
                    <a:gd name="T19" fmla="*/ 69 h 70"/>
                    <a:gd name="T20" fmla="*/ 2 w 70"/>
                    <a:gd name="T21" fmla="*/ 67 h 70"/>
                    <a:gd name="T22" fmla="*/ 0 w 70"/>
                    <a:gd name="T23" fmla="*/ 64 h 70"/>
                    <a:gd name="T24" fmla="*/ 0 w 70"/>
                    <a:gd name="T25" fmla="*/ 62 h 70"/>
                    <a:gd name="T26" fmla="*/ 19 w 70"/>
                    <a:gd name="T27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0" h="70">
                      <a:moveTo>
                        <a:pt x="22" y="16"/>
                      </a:moveTo>
                      <a:lnTo>
                        <a:pt x="16" y="40"/>
                      </a:lnTo>
                      <a:lnTo>
                        <a:pt x="30" y="53"/>
                      </a:lnTo>
                      <a:lnTo>
                        <a:pt x="53" y="43"/>
                      </a:lnTo>
                      <a:lnTo>
                        <a:pt x="22" y="16"/>
                      </a:lnTo>
                      <a:close/>
                      <a:moveTo>
                        <a:pt x="19" y="0"/>
                      </a:moveTo>
                      <a:lnTo>
                        <a:pt x="70" y="46"/>
                      </a:lnTo>
                      <a:lnTo>
                        <a:pt x="11" y="70"/>
                      </a:lnTo>
                      <a:lnTo>
                        <a:pt x="7" y="70"/>
                      </a:lnTo>
                      <a:lnTo>
                        <a:pt x="3" y="69"/>
                      </a:lnTo>
                      <a:lnTo>
                        <a:pt x="2" y="67"/>
                      </a:lnTo>
                      <a:lnTo>
                        <a:pt x="0" y="64"/>
                      </a:lnTo>
                      <a:lnTo>
                        <a:pt x="0" y="62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3771" y="2791393"/>
              <a:ext cx="1591007" cy="883893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3081430" y="4266126"/>
              <a:ext cx="17272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b="1" dirty="0">
                  <a:solidFill>
                    <a:srgbClr val="003767"/>
                  </a:solidFill>
                </a:rPr>
                <a:t>National Development </a:t>
              </a:r>
              <a:r>
                <a:rPr lang="en-IE" sz="2000" b="1" dirty="0" smtClean="0">
                  <a:solidFill>
                    <a:srgbClr val="003767"/>
                  </a:solidFill>
                </a:rPr>
                <a:t>Plan</a:t>
              </a:r>
              <a:endParaRPr lang="en-IE" sz="2000" b="1" dirty="0">
                <a:solidFill>
                  <a:srgbClr val="003767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218657" y="1358446"/>
            <a:ext cx="1798185" cy="3492000"/>
            <a:chOff x="5218657" y="1358446"/>
            <a:chExt cx="1798185" cy="3492000"/>
          </a:xfrm>
        </p:grpSpPr>
        <p:grpSp>
          <p:nvGrpSpPr>
            <p:cNvPr id="62" name="Group 61"/>
            <p:cNvGrpSpPr/>
            <p:nvPr/>
          </p:nvGrpSpPr>
          <p:grpSpPr>
            <a:xfrm>
              <a:off x="5218657" y="1358446"/>
              <a:ext cx="1798185" cy="3492000"/>
              <a:chOff x="5312612" y="1284219"/>
              <a:chExt cx="1798185" cy="34920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5319214" y="1284219"/>
                <a:ext cx="1743888" cy="3492000"/>
              </a:xfrm>
              <a:prstGeom prst="roundRect">
                <a:avLst>
                  <a:gd name="adj" fmla="val 3115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312612" y="3408750"/>
                <a:ext cx="179818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IN" sz="2000" b="1" dirty="0">
                    <a:solidFill>
                      <a:srgbClr val="00A3DB"/>
                    </a:solidFill>
                  </a:rPr>
                  <a:t>Climate Action </a:t>
                </a:r>
              </a:p>
              <a:p>
                <a:pPr algn="ctr"/>
                <a:r>
                  <a:rPr lang="en-IN" sz="2000" b="1" dirty="0">
                    <a:solidFill>
                      <a:srgbClr val="00A3DB"/>
                    </a:solidFill>
                  </a:rPr>
                  <a:t>Plans</a:t>
                </a: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5823000" y="4564924"/>
                <a:ext cx="653692" cy="69850"/>
                <a:chOff x="1603375" y="5273675"/>
                <a:chExt cx="653692" cy="69850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1603375" y="5273675"/>
                  <a:ext cx="69850" cy="698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1749335" y="5273675"/>
                  <a:ext cx="69850" cy="698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895295" y="5273675"/>
                  <a:ext cx="69850" cy="6985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2041255" y="5273675"/>
                  <a:ext cx="69850" cy="698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2187217" y="5273675"/>
                  <a:ext cx="69850" cy="698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5944" y="1542075"/>
              <a:ext cx="1244526" cy="1723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5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3069"/>
            <a:ext cx="8577649" cy="1036552"/>
          </a:xfrm>
        </p:spPr>
        <p:txBody>
          <a:bodyPr/>
          <a:lstStyle/>
          <a:p>
            <a:pPr algn="ctr"/>
            <a:r>
              <a:rPr lang="en-IE" dirty="0" smtClean="0"/>
              <a:t>Plan-led planning </a:t>
            </a:r>
            <a:r>
              <a:rPr lang="en-IE" dirty="0"/>
              <a:t>p</a:t>
            </a:r>
            <a:r>
              <a:rPr lang="en-IE" dirty="0" smtClean="0"/>
              <a:t>rocess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IE" sz="2400" dirty="0" smtClean="0"/>
              <a:t>Key issues thoroughly assessed – Big decisions made early</a:t>
            </a:r>
          </a:p>
          <a:p>
            <a:pPr>
              <a:lnSpc>
                <a:spcPct val="200000"/>
              </a:lnSpc>
            </a:pPr>
            <a:r>
              <a:rPr lang="en-IE" sz="2400" dirty="0" smtClean="0"/>
              <a:t>Proper evaluation of alternatives – move away from zero/sum game</a:t>
            </a:r>
          </a:p>
          <a:p>
            <a:pPr>
              <a:lnSpc>
                <a:spcPct val="200000"/>
              </a:lnSpc>
            </a:pPr>
            <a:r>
              <a:rPr lang="en-IE" sz="2400" dirty="0" smtClean="0"/>
              <a:t>Harder decisions early = Greater certainty later</a:t>
            </a:r>
          </a:p>
          <a:p>
            <a:pPr>
              <a:lnSpc>
                <a:spcPct val="200000"/>
              </a:lnSpc>
            </a:pPr>
            <a:r>
              <a:rPr lang="en-IE" sz="2400" dirty="0" smtClean="0"/>
              <a:t>Thinking through/proper process: less risk of JR overturn</a:t>
            </a:r>
          </a:p>
          <a:p>
            <a:pPr>
              <a:lnSpc>
                <a:spcPct val="200000"/>
              </a:lnSpc>
            </a:pPr>
            <a:endParaRPr lang="en-IE" sz="2400" dirty="0" smtClean="0"/>
          </a:p>
          <a:p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6921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265" y="615031"/>
            <a:ext cx="8577649" cy="1036552"/>
          </a:xfrm>
        </p:spPr>
        <p:txBody>
          <a:bodyPr/>
          <a:lstStyle/>
          <a:p>
            <a:pPr algn="ctr"/>
            <a:r>
              <a:rPr lang="en-IE" dirty="0" smtClean="0"/>
              <a:t>Challenges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496" y="1825625"/>
            <a:ext cx="78013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400" dirty="0" smtClean="0"/>
              <a:t>Policy</a:t>
            </a:r>
          </a:p>
          <a:p>
            <a:pPr marL="0" indent="0">
              <a:buNone/>
            </a:pPr>
            <a:endParaRPr lang="en-IE" sz="2400" dirty="0" smtClean="0"/>
          </a:p>
          <a:p>
            <a:pPr marL="0" indent="0">
              <a:buNone/>
            </a:pPr>
            <a:endParaRPr lang="en-IE" sz="2400" dirty="0" smtClean="0"/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r>
              <a:rPr lang="en-IE" sz="2400" dirty="0" smtClean="0"/>
              <a:t>Skills and Expertise</a:t>
            </a:r>
          </a:p>
          <a:p>
            <a:pPr marL="0" indent="0">
              <a:buNone/>
            </a:pPr>
            <a:endParaRPr lang="en-IE" sz="2400" dirty="0" smtClean="0"/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r>
              <a:rPr lang="en-IE" sz="2400" dirty="0" smtClean="0"/>
              <a:t>Resources</a:t>
            </a:r>
            <a:endParaRPr lang="en-I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00" y="1597573"/>
            <a:ext cx="1365384" cy="1383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00" y="3329410"/>
            <a:ext cx="1577373" cy="1136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112" y="4899635"/>
            <a:ext cx="1495262" cy="11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3843</TotalTime>
  <Words>1120</Words>
  <Application>Microsoft Office PowerPoint</Application>
  <PresentationFormat>Widescreen</PresentationFormat>
  <Paragraphs>203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Open Sans</vt:lpstr>
      <vt:lpstr>Trebuchet MS</vt:lpstr>
      <vt:lpstr>Wingdings</vt:lpstr>
      <vt:lpstr>Wingdings 3</vt:lpstr>
      <vt:lpstr>1_Office Theme</vt:lpstr>
      <vt:lpstr>Facet</vt:lpstr>
      <vt:lpstr>PowerPoint Presentation</vt:lpstr>
      <vt:lpstr>OPR Functions  </vt:lpstr>
      <vt:lpstr>Global Context</vt:lpstr>
      <vt:lpstr>Ireland today</vt:lpstr>
      <vt:lpstr>PowerPoint Presentation</vt:lpstr>
      <vt:lpstr>PowerPoint Presentation</vt:lpstr>
      <vt:lpstr>Changing Context</vt:lpstr>
      <vt:lpstr>Plan-led planning process</vt:lpstr>
      <vt:lpstr>Challenges</vt:lpstr>
      <vt:lpstr>    Policy</vt:lpstr>
      <vt:lpstr>Development Plan Policy - OPR Interventions</vt:lpstr>
      <vt:lpstr>Ministerial Directions </vt:lpstr>
      <vt:lpstr>Renewable Energy</vt:lpstr>
      <vt:lpstr>Skills and Expertise</vt:lpstr>
      <vt:lpstr>OPR Research &amp; Training</vt:lpstr>
      <vt:lpstr>OPR Research &amp; Training</vt:lpstr>
      <vt:lpstr>Resources</vt:lpstr>
      <vt:lpstr>Arklow Wastewater Treatment Plant</vt:lpstr>
      <vt:lpstr>First attempt</vt:lpstr>
      <vt:lpstr>Meanwhile…..</vt:lpstr>
      <vt:lpstr>Change of Approach</vt:lpstr>
      <vt:lpstr>Conclusions</vt:lpstr>
    </vt:vector>
  </TitlesOfParts>
  <Company>PER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Niall Cussen (OPR)</dc:creator>
  <cp:lastModifiedBy>Anne Marie O'Connor (OPR)</cp:lastModifiedBy>
  <cp:revision>132</cp:revision>
  <dcterms:created xsi:type="dcterms:W3CDTF">2023-03-28T08:34:52Z</dcterms:created>
  <dcterms:modified xsi:type="dcterms:W3CDTF">2023-05-15T11:27:12Z</dcterms:modified>
</cp:coreProperties>
</file>